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2"/>
  </p:sldMasterIdLst>
  <p:notesMasterIdLst>
    <p:notesMasterId r:id="rId7"/>
  </p:notesMasterIdLst>
  <p:sldIdLst>
    <p:sldId id="276" r:id="rId3"/>
    <p:sldId id="277" r:id="rId4"/>
    <p:sldId id="336" r:id="rId5"/>
    <p:sldId id="35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5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045D0-3725-42E1-AB4A-4B980CCED364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85B15-9BC9-4046-936C-4443E1303C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31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BD9B-A282-43D6-891D-7A9F4D05CAA5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5F0BD9B-A282-43D6-891D-7A9F4D05CAA5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chemeClr val="accent2">
              <a:lumMod val="50000"/>
            </a:schemeClr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5F0BD9B-A282-43D6-891D-7A9F4D05CAA5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4B2E027-0A1B-401F-86E5-AE3789EE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Sun" TargetMode="External"/><Relationship Id="rId3" Type="http://schemas.openxmlformats.org/officeDocument/2006/relationships/hyperlink" Target="http://en.wikipedia.org/wiki/Speed_of_sound" TargetMode="External"/><Relationship Id="rId7" Type="http://schemas.openxmlformats.org/officeDocument/2006/relationships/hyperlink" Target="http://en.wikipedia.org/wiki/Concorde" TargetMode="External"/><Relationship Id="rId2" Type="http://schemas.openxmlformats.org/officeDocument/2006/relationships/hyperlink" Target="http://en.wikipedia.org/wiki/Walk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Equator" TargetMode="External"/><Relationship Id="rId5" Type="http://schemas.openxmlformats.org/officeDocument/2006/relationships/hyperlink" Target="http://en.wikipedia.org/wiki/Earth" TargetMode="External"/><Relationship Id="rId4" Type="http://schemas.openxmlformats.org/officeDocument/2006/relationships/hyperlink" Target="http://en.wikipedia.org/wiki/%C2%B0C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olar_system" TargetMode="External"/><Relationship Id="rId7" Type="http://schemas.openxmlformats.org/officeDocument/2006/relationships/hyperlink" Target="http://en.wikipedia.org/wiki/Cathode_ray_tube" TargetMode="External"/><Relationship Id="rId2" Type="http://schemas.openxmlformats.org/officeDocument/2006/relationships/hyperlink" Target="http://en.wikipedia.org/wiki/Helios_prob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Electron" TargetMode="External"/><Relationship Id="rId5" Type="http://schemas.openxmlformats.org/officeDocument/2006/relationships/hyperlink" Target="http://en.wikipedia.org/wiki/Cosmic_microwave_background" TargetMode="External"/><Relationship Id="rId4" Type="http://schemas.openxmlformats.org/officeDocument/2006/relationships/hyperlink" Target="http://en.wikipedia.org/wiki/Milky_Way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able" TargetMode="External"/><Relationship Id="rId2" Type="http://schemas.openxmlformats.org/officeDocument/2006/relationships/hyperlink" Target="http://en.wikipedia.org/wiki/Signalling_(telecommunication)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Vacuum" TargetMode="External"/><Relationship Id="rId4" Type="http://schemas.openxmlformats.org/officeDocument/2006/relationships/hyperlink" Target="http://en.wikipedia.org/wiki/Electromagnetic_radiatio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 (km/hour)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1.7×10</a:t>
            </a:r>
            <a:r>
              <a:rPr lang="en-US" baseline="30000" dirty="0" smtClean="0"/>
              <a:t>-8 </a:t>
            </a:r>
            <a:r>
              <a:rPr lang="en-US" dirty="0" smtClean="0"/>
              <a:t>Hair </a:t>
            </a:r>
            <a:r>
              <a:rPr lang="en-US" dirty="0"/>
              <a:t>growth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3.6–5.4 </a:t>
            </a:r>
            <a:r>
              <a:rPr lang="en-US" dirty="0" smtClean="0"/>
              <a:t>Average </a:t>
            </a:r>
            <a:r>
              <a:rPr lang="en-US" dirty="0" smtClean="0">
                <a:hlinkClick r:id="rId2" tooltip="Walking"/>
              </a:rPr>
              <a:t>walking</a:t>
            </a:r>
            <a:r>
              <a:rPr lang="en-US" dirty="0" smtClean="0"/>
              <a:t> speed.</a:t>
            </a:r>
          </a:p>
          <a:p>
            <a:r>
              <a:rPr lang="en-US" dirty="0" smtClean="0"/>
              <a:t>1,193.4 </a:t>
            </a:r>
            <a:r>
              <a:rPr lang="en-US" dirty="0" smtClean="0">
                <a:hlinkClick r:id="rId3" tooltip="Speed of sound"/>
              </a:rPr>
              <a:t>Speed of sound</a:t>
            </a:r>
            <a:r>
              <a:rPr lang="en-US" dirty="0" smtClean="0"/>
              <a:t> in air at sea level and 0</a:t>
            </a:r>
            <a:r>
              <a:rPr lang="en-US" dirty="0" smtClean="0">
                <a:hlinkClick r:id="rId4" tooltip="°C"/>
              </a:rPr>
              <a:t>°C</a:t>
            </a:r>
            <a:r>
              <a:rPr lang="en-US" dirty="0" smtClean="0"/>
              <a:t>.</a:t>
            </a:r>
          </a:p>
          <a:p>
            <a:r>
              <a:rPr lang="en-US" dirty="0" smtClean="0"/>
              <a:t>1,670 Speed of </a:t>
            </a:r>
            <a:r>
              <a:rPr lang="en-US" dirty="0" smtClean="0">
                <a:hlinkClick r:id="rId5" tooltip="Earth"/>
              </a:rPr>
              <a:t>Earth's</a:t>
            </a:r>
            <a:r>
              <a:rPr lang="en-US" dirty="0" smtClean="0"/>
              <a:t> rotation at the </a:t>
            </a:r>
            <a:r>
              <a:rPr lang="en-US" dirty="0" smtClean="0">
                <a:hlinkClick r:id="rId6" tooltip="Equator"/>
              </a:rPr>
              <a:t>equator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2,170.8 Speed of the </a:t>
            </a:r>
            <a:r>
              <a:rPr lang="en-US" dirty="0" smtClean="0">
                <a:hlinkClick r:id="rId7" tooltip="Concorde"/>
              </a:rPr>
              <a:t>Concorde</a:t>
            </a:r>
            <a:r>
              <a:rPr lang="en-US" dirty="0" smtClean="0"/>
              <a:t> airliner.</a:t>
            </a:r>
          </a:p>
          <a:p>
            <a:r>
              <a:rPr lang="en-US" dirty="0" smtClean="0"/>
              <a:t>107,280 Speed of the </a:t>
            </a:r>
            <a:r>
              <a:rPr lang="en-US" dirty="0" smtClean="0">
                <a:hlinkClick r:id="rId5" tooltip="Earth"/>
              </a:rPr>
              <a:t>Earth</a:t>
            </a:r>
            <a:r>
              <a:rPr lang="en-US" dirty="0" smtClean="0"/>
              <a:t> in orbit around the </a:t>
            </a:r>
            <a:r>
              <a:rPr lang="en-US" dirty="0" smtClean="0">
                <a:hlinkClick r:id="rId8" tooltip="Sun"/>
              </a:rPr>
              <a:t>Sun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252,792 Speed of the </a:t>
            </a:r>
            <a:r>
              <a:rPr lang="en-US" dirty="0" smtClean="0">
                <a:hlinkClick r:id="rId2" tooltip="Helios probes"/>
              </a:rPr>
              <a:t>Helios 2</a:t>
            </a:r>
            <a:r>
              <a:rPr lang="en-US" dirty="0" smtClean="0"/>
              <a:t> solar probe—Fastest man-made object.</a:t>
            </a:r>
          </a:p>
          <a:p>
            <a:r>
              <a:rPr lang="en-US" dirty="0" smtClean="0"/>
              <a:t>700,000 Orbital speed of the </a:t>
            </a:r>
            <a:r>
              <a:rPr lang="en-US" dirty="0" smtClean="0">
                <a:hlinkClick r:id="rId3" tooltip="Solar system"/>
              </a:rPr>
              <a:t>solar system</a:t>
            </a:r>
            <a:r>
              <a:rPr lang="en-US" dirty="0" smtClean="0"/>
              <a:t> in the </a:t>
            </a:r>
            <a:r>
              <a:rPr lang="en-US" dirty="0" smtClean="0">
                <a:hlinkClick r:id="rId4" tooltip="Milky Way"/>
              </a:rPr>
              <a:t>Milky Way</a:t>
            </a:r>
            <a:r>
              <a:rPr lang="en-US" dirty="0" smtClean="0"/>
              <a:t> galaxy.</a:t>
            </a:r>
          </a:p>
          <a:p>
            <a:r>
              <a:rPr lang="en-US" dirty="0" smtClean="0"/>
              <a:t>1,990,000 Speed of the </a:t>
            </a:r>
            <a:r>
              <a:rPr lang="en-US" dirty="0" smtClean="0">
                <a:hlinkClick r:id="rId4" tooltip="Milky Way"/>
              </a:rPr>
              <a:t>Milky Way</a:t>
            </a:r>
            <a:r>
              <a:rPr lang="en-US" dirty="0" smtClean="0"/>
              <a:t>, relative to the </a:t>
            </a:r>
            <a:r>
              <a:rPr lang="en-US" dirty="0" smtClean="0">
                <a:hlinkClick r:id="rId5" tooltip="Cosmic microwave background"/>
              </a:rPr>
              <a:t>cosmic microwave background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100,000,000 Typical speed of an </a:t>
            </a:r>
            <a:r>
              <a:rPr lang="en-US" dirty="0" smtClean="0">
                <a:hlinkClick r:id="rId6" tooltip="Electron"/>
              </a:rPr>
              <a:t>electron</a:t>
            </a:r>
            <a:r>
              <a:rPr lang="en-US" dirty="0" smtClean="0"/>
              <a:t> in a </a:t>
            </a:r>
            <a:r>
              <a:rPr lang="en-US" dirty="0" smtClean="0">
                <a:hlinkClick r:id="rId7" tooltip="Cathode ray tube"/>
              </a:rPr>
              <a:t>cathode ray tube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720,000,000 Speed of a </a:t>
            </a:r>
            <a:r>
              <a:rPr lang="en-US" dirty="0" smtClean="0">
                <a:hlinkClick r:id="rId2" tooltip="Signalling (telecommunication)"/>
              </a:rPr>
              <a:t>signal</a:t>
            </a:r>
            <a:r>
              <a:rPr lang="en-US" dirty="0" smtClean="0"/>
              <a:t> in a </a:t>
            </a:r>
            <a:r>
              <a:rPr lang="en-US" dirty="0" smtClean="0">
                <a:hlinkClick r:id="rId3" tooltip="Cable"/>
              </a:rPr>
              <a:t>cable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1,079,252,848.8 Speed of light (or </a:t>
            </a:r>
            <a:r>
              <a:rPr lang="en-US" dirty="0" smtClean="0">
                <a:hlinkClick r:id="rId4" tooltip="Electromagnetic radiation"/>
              </a:rPr>
              <a:t>electromagnetic radiation</a:t>
            </a:r>
            <a:r>
              <a:rPr lang="en-US" dirty="0" smtClean="0"/>
              <a:t>) in </a:t>
            </a:r>
            <a:r>
              <a:rPr lang="en-US" smtClean="0">
                <a:hlinkClick r:id="rId5" tooltip="Vacuum"/>
              </a:rPr>
              <a:t>vacuum</a:t>
            </a:r>
            <a:r>
              <a:rPr lang="en-US" smtClean="0"/>
              <a:t> </a:t>
            </a:r>
          </a:p>
          <a:p>
            <a:r>
              <a:rPr lang="en-US" smtClean="0"/>
              <a:t>Anything faster than light is not yet known, but time becomes irrelevant in that domain.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upload.wikimedia.org/wikipedia/commons/thumb/e/ee/National_Stadium_Singapore.jpg/700px-National_Stadium_Singapo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053" y="0"/>
            <a:ext cx="9164053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Flag of Singapo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095" y="0"/>
            <a:ext cx="309253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24063" y="2124670"/>
            <a:ext cx="308049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/>
              <a:t>Land </a:t>
            </a:r>
            <a:r>
              <a:rPr lang="en-US" sz="2200" b="1" dirty="0"/>
              <a:t>area:</a:t>
            </a:r>
            <a:r>
              <a:rPr lang="en-US" sz="2200" dirty="0"/>
              <a:t> </a:t>
            </a:r>
            <a:r>
              <a:rPr lang="en-US" sz="2200" dirty="0" smtClean="0"/>
              <a:t>624 </a:t>
            </a:r>
            <a:r>
              <a:rPr lang="en-US" sz="2200" dirty="0" err="1"/>
              <a:t>sq</a:t>
            </a:r>
            <a:r>
              <a:rPr lang="en-US" sz="2200" dirty="0"/>
              <a:t> </a:t>
            </a:r>
            <a:r>
              <a:rPr lang="en-US" sz="2200" dirty="0" smtClean="0"/>
              <a:t>km</a:t>
            </a:r>
          </a:p>
          <a:p>
            <a:r>
              <a:rPr lang="en-US" sz="2200" b="1" dirty="0" smtClean="0"/>
              <a:t>Total </a:t>
            </a:r>
            <a:r>
              <a:rPr lang="en-US" sz="2200" b="1" dirty="0"/>
              <a:t>area:</a:t>
            </a:r>
            <a:r>
              <a:rPr lang="en-US" sz="2200" dirty="0"/>
              <a:t> </a:t>
            </a:r>
            <a:r>
              <a:rPr lang="en-US" sz="2200" dirty="0" smtClean="0"/>
              <a:t>692.7 </a:t>
            </a:r>
            <a:r>
              <a:rPr lang="en-US" sz="2200" dirty="0" err="1"/>
              <a:t>sq</a:t>
            </a:r>
            <a:r>
              <a:rPr lang="en-US" sz="2200" dirty="0"/>
              <a:t> </a:t>
            </a:r>
            <a:r>
              <a:rPr lang="en-US" sz="2200" dirty="0" smtClean="0"/>
              <a:t>km</a:t>
            </a:r>
            <a:endParaRPr lang="en-US" sz="2200" dirty="0"/>
          </a:p>
          <a:p>
            <a:r>
              <a:rPr lang="en-US" sz="2200" b="1" dirty="0" smtClean="0"/>
              <a:t>Population: </a:t>
            </a:r>
            <a:r>
              <a:rPr lang="en-US" sz="2200" dirty="0" smtClean="0"/>
              <a:t>5M</a:t>
            </a:r>
          </a:p>
          <a:p>
            <a:r>
              <a:rPr lang="en-US" sz="2200" dirty="0" smtClean="0"/>
              <a:t>Second most densely populated country</a:t>
            </a:r>
          </a:p>
        </p:txBody>
      </p:sp>
      <p:sp>
        <p:nvSpPr>
          <p:cNvPr id="5" name="Rectangle 4"/>
          <p:cNvSpPr/>
          <p:nvPr/>
        </p:nvSpPr>
        <p:spPr>
          <a:xfrm>
            <a:off x="3144253" y="1964353"/>
            <a:ext cx="599974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j-lt"/>
              </a:rPr>
              <a:t>Cast </a:t>
            </a:r>
            <a:r>
              <a:rPr lang="en-US" sz="2400" dirty="0">
                <a:latin typeface="+mj-lt"/>
              </a:rPr>
              <a:t>out of the Malaysian Federation </a:t>
            </a: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on 9 August, 1965.</a:t>
            </a:r>
          </a:p>
          <a:p>
            <a:r>
              <a:rPr lang="en-US" sz="2400" dirty="0" smtClean="0">
                <a:latin typeface="+mj-lt"/>
              </a:rPr>
              <a:t>Was not </a:t>
            </a:r>
            <a:r>
              <a:rPr lang="en-US" sz="2400" dirty="0">
                <a:latin typeface="+mj-lt"/>
              </a:rPr>
              <a:t>expected to survive, politically or economically. </a:t>
            </a:r>
            <a:r>
              <a:rPr lang="en-US" sz="2400" dirty="0" smtClean="0">
                <a:latin typeface="+mj-lt"/>
              </a:rPr>
              <a:t>How </a:t>
            </a:r>
            <a:r>
              <a:rPr lang="en-US" sz="2400" dirty="0">
                <a:latin typeface="+mj-lt"/>
              </a:rPr>
              <a:t>could one crowded city, without adequate material resources, or even enough water, survive in any form</a:t>
            </a:r>
            <a:r>
              <a:rPr lang="en-US" sz="2400" dirty="0" smtClean="0">
                <a:latin typeface="+mj-lt"/>
              </a:rPr>
              <a:t>?</a:t>
            </a:r>
          </a:p>
          <a:p>
            <a:endParaRPr lang="en-US" sz="2400" b="1" dirty="0" smtClean="0">
              <a:latin typeface="+mj-lt"/>
            </a:endParaRPr>
          </a:p>
          <a:p>
            <a:r>
              <a:rPr lang="en-US" sz="2400" b="1" dirty="0" smtClean="0">
                <a:latin typeface="+mj-lt"/>
              </a:rPr>
              <a:t>And </a:t>
            </a:r>
            <a:r>
              <a:rPr lang="en-US" sz="2400" b="1" dirty="0">
                <a:latin typeface="+mj-lt"/>
              </a:rPr>
              <a:t>yet Singapore prospered. </a:t>
            </a:r>
            <a:endParaRPr lang="en-US" sz="2400" b="1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Its </a:t>
            </a:r>
            <a:r>
              <a:rPr lang="en-US" sz="2400" dirty="0">
                <a:latin typeface="+mj-lt"/>
              </a:rPr>
              <a:t>per capita income grew from US$600 in 1965 to $35,650 in 2007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>
                <a:latin typeface="+mj-lt"/>
              </a:rPr>
              <a:t>with a purchasing power per head $5,000 more than Great Britain ($38,340 </a:t>
            </a:r>
            <a:r>
              <a:rPr lang="en-US" sz="2400" dirty="0" smtClean="0">
                <a:latin typeface="+mj-lt"/>
              </a:rPr>
              <a:t>compared </a:t>
            </a:r>
            <a:r>
              <a:rPr lang="en-US" sz="2400" dirty="0">
                <a:latin typeface="+mj-lt"/>
              </a:rPr>
              <a:t>to $43,430). It was more affluent than its ex-colonial master.</a:t>
            </a:r>
          </a:p>
        </p:txBody>
      </p:sp>
      <p:sp>
        <p:nvSpPr>
          <p:cNvPr id="6" name="Rectangle 5"/>
          <p:cNvSpPr/>
          <p:nvPr/>
        </p:nvSpPr>
        <p:spPr>
          <a:xfrm>
            <a:off x="4011" y="5689937"/>
            <a:ext cx="30524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Lee </a:t>
            </a:r>
            <a:r>
              <a:rPr lang="en-US" sz="2000" b="1" dirty="0" err="1"/>
              <a:t>Kuan</a:t>
            </a:r>
            <a:r>
              <a:rPr lang="en-US" sz="2000" b="1" dirty="0"/>
              <a:t> Yew</a:t>
            </a:r>
            <a:r>
              <a:rPr lang="en-US" sz="2000" dirty="0"/>
              <a:t>, a lawyer </a:t>
            </a:r>
            <a:endParaRPr lang="en-US" sz="2000" dirty="0" smtClean="0"/>
          </a:p>
          <a:p>
            <a:r>
              <a:rPr lang="en-US" sz="2000" dirty="0" smtClean="0"/>
              <a:t>with </a:t>
            </a:r>
            <a:r>
              <a:rPr lang="en-US" sz="2000" dirty="0"/>
              <a:t>a Double First degree </a:t>
            </a:r>
            <a:endParaRPr lang="en-US" sz="2000" dirty="0" smtClean="0"/>
          </a:p>
          <a:p>
            <a:r>
              <a:rPr lang="en-US" sz="2000" dirty="0" smtClean="0"/>
              <a:t>from Cambridge</a:t>
            </a:r>
            <a:endParaRPr lang="en-US" sz="2000" dirty="0"/>
          </a:p>
        </p:txBody>
      </p:sp>
      <p:pic>
        <p:nvPicPr>
          <p:cNvPr id="5126" name="Picture 6" descr="Lee's Legac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08786"/>
            <a:ext cx="2381250" cy="158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749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/>
  <outs:relatedDocuments/>
  <outs:relatedPeople/>
  <outs:propertyMetadataList/>
  <outs:corruptMetadataWasLost/>
</outs:outSpaceData>
</file>

<file path=customXml/itemProps1.xml><?xml version="1.0" encoding="utf-8"?>
<ds:datastoreItem xmlns:ds="http://schemas.openxmlformats.org/officeDocument/2006/customXml" ds:itemID="{A7593BCD-ECCE-47D5-9164-D6C50E1391F8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Plain Template</Template>
  <TotalTime>4629</TotalTime>
  <Words>248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Module</vt:lpstr>
      <vt:lpstr>Speed (km/hour)</vt:lpstr>
      <vt:lpstr>Speed</vt:lpstr>
      <vt:lpstr>Speed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</dc:title>
  <dc:creator>JT</dc:creator>
  <cp:lastModifiedBy>JT</cp:lastModifiedBy>
  <cp:revision>258</cp:revision>
  <dcterms:created xsi:type="dcterms:W3CDTF">2009-02-20T11:23:01Z</dcterms:created>
  <dcterms:modified xsi:type="dcterms:W3CDTF">2010-06-15T12:32:13Z</dcterms:modified>
</cp:coreProperties>
</file>