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2"/>
  </p:sldMasterIdLst>
  <p:notesMasterIdLst>
    <p:notesMasterId r:id="rId17"/>
  </p:notesMasterIdLst>
  <p:sldIdLst>
    <p:sldId id="315" r:id="rId3"/>
    <p:sldId id="302" r:id="rId4"/>
    <p:sldId id="338" r:id="rId5"/>
    <p:sldId id="344" r:id="rId6"/>
    <p:sldId id="345" r:id="rId7"/>
    <p:sldId id="347" r:id="rId8"/>
    <p:sldId id="348" r:id="rId9"/>
    <p:sldId id="350" r:id="rId10"/>
    <p:sldId id="337" r:id="rId11"/>
    <p:sldId id="340" r:id="rId12"/>
    <p:sldId id="342" r:id="rId13"/>
    <p:sldId id="339" r:id="rId14"/>
    <p:sldId id="335" r:id="rId15"/>
    <p:sldId id="35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90" y="-84"/>
      </p:cViewPr>
      <p:guideLst>
        <p:guide orient="horz" pos="2160"/>
        <p:guide pos="2880"/>
      </p:guideLst>
    </p:cSldViewPr>
  </p:slideViewPr>
  <p:notesTextViewPr>
    <p:cViewPr>
      <p:scale>
        <a:sx n="100" d="100"/>
        <a:sy n="100" d="100"/>
      </p:scale>
      <p:origin x="0" y="0"/>
    </p:cViewPr>
  </p:notesTextViewPr>
  <p:sorterViewPr>
    <p:cViewPr>
      <p:scale>
        <a:sx n="90" d="100"/>
        <a:sy n="90" d="100"/>
      </p:scale>
      <p:origin x="0" y="51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_rels/data1.xml.rels><?xml version="1.0" encoding="UTF-8" standalone="yes"?>
<Relationships xmlns="http://schemas.openxmlformats.org/package/2006/relationships"><Relationship Id="rId1" Type="http://schemas.openxmlformats.org/officeDocument/2006/relationships/image" Target="../media/image5.gif"/></Relationships>
</file>

<file path=ppt/diagrams/_rels/drawing1.xml.rels><?xml version="1.0" encoding="UTF-8" standalone="yes"?>
<Relationships xmlns="http://schemas.openxmlformats.org/package/2006/relationships"><Relationship Id="rId1" Type="http://schemas.openxmlformats.org/officeDocument/2006/relationships/image" Target="../media/image5.gif"/></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6330DB-1153-417B-A40C-3F24E531D54A}" type="doc">
      <dgm:prSet loTypeId="urn:microsoft.com/office/officeart/2009/3/layout/FramedTextPicture#1" loCatId="picture" qsTypeId="urn:microsoft.com/office/officeart/2005/8/quickstyle/simple4" qsCatId="simple" csTypeId="urn:microsoft.com/office/officeart/2005/8/colors/accent1_2" csCatId="accent1" phldr="1"/>
      <dgm:spPr/>
      <dgm:t>
        <a:bodyPr/>
        <a:lstStyle/>
        <a:p>
          <a:endParaRPr lang="en-US"/>
        </a:p>
      </dgm:t>
    </dgm:pt>
    <dgm:pt modelId="{790B740C-7504-4239-BB88-67E2A61F0786}">
      <dgm:prSet phldrT="[Text]" custT="1"/>
      <dgm:spPr/>
      <dgm:t>
        <a:bodyPr/>
        <a:lstStyle/>
        <a:p>
          <a:r>
            <a:rPr lang="en-US" sz="3700" dirty="0" smtClean="0"/>
            <a:t>We create a boundary made of our knowledge and experience.</a:t>
          </a:r>
        </a:p>
        <a:p>
          <a:r>
            <a:rPr lang="en-US" sz="3600" dirty="0" smtClean="0"/>
            <a:t>(we are taught to do so)</a:t>
          </a:r>
          <a:endParaRPr lang="en-US" sz="3600" dirty="0"/>
        </a:p>
      </dgm:t>
    </dgm:pt>
    <dgm:pt modelId="{AE8404E1-948E-46F6-B3F2-0DB226FDECBF}" type="parTrans" cxnId="{2913D4FC-0C66-4926-944A-A9036C0D89EF}">
      <dgm:prSet/>
      <dgm:spPr/>
      <dgm:t>
        <a:bodyPr/>
        <a:lstStyle/>
        <a:p>
          <a:endParaRPr lang="en-US"/>
        </a:p>
      </dgm:t>
    </dgm:pt>
    <dgm:pt modelId="{154F28A4-9B5F-40CC-A788-4E3AB0EBD546}" type="sibTrans" cxnId="{2913D4FC-0C66-4926-944A-A9036C0D89EF}">
      <dgm:prSet/>
      <dgm:spPr/>
      <dgm:t>
        <a:bodyPr/>
        <a:lstStyle/>
        <a:p>
          <a:endParaRPr lang="en-US"/>
        </a:p>
      </dgm:t>
    </dgm:pt>
    <dgm:pt modelId="{A0FA0366-E309-4EAE-8D36-DFB69FD22C1C}" type="pres">
      <dgm:prSet presAssocID="{CF6330DB-1153-417B-A40C-3F24E531D54A}" presName="Name0" presStyleCnt="0">
        <dgm:presLayoutVars>
          <dgm:chMax/>
          <dgm:chPref/>
          <dgm:dir/>
        </dgm:presLayoutVars>
      </dgm:prSet>
      <dgm:spPr/>
      <dgm:t>
        <a:bodyPr/>
        <a:lstStyle/>
        <a:p>
          <a:endParaRPr lang="en-US"/>
        </a:p>
      </dgm:t>
    </dgm:pt>
    <dgm:pt modelId="{6A46D22D-9FEA-4163-858F-08EC343D33C3}" type="pres">
      <dgm:prSet presAssocID="{790B740C-7504-4239-BB88-67E2A61F0786}" presName="composite" presStyleCnt="0">
        <dgm:presLayoutVars>
          <dgm:chMax/>
          <dgm:chPref/>
        </dgm:presLayoutVars>
      </dgm:prSet>
      <dgm:spPr/>
    </dgm:pt>
    <dgm:pt modelId="{27C61A80-8E6A-4011-A5B8-1B9E340AFA9C}" type="pres">
      <dgm:prSet presAssocID="{790B740C-7504-4239-BB88-67E2A61F0786}" presName="Image" presStyleLbl="bgImgPlace1" presStyleIdx="0" presStyleCnt="1"/>
      <dgm:spPr>
        <a:blipFill>
          <a:blip xmlns:r="http://schemas.openxmlformats.org/officeDocument/2006/relationships" r:embed="rId1"/>
          <a:srcRect/>
          <a:stretch>
            <a:fillRect l="-6000" r="-6000"/>
          </a:stretch>
        </a:blipFill>
      </dgm:spPr>
    </dgm:pt>
    <dgm:pt modelId="{E44D3716-1D2D-40D8-A87F-2E1750E35E73}" type="pres">
      <dgm:prSet presAssocID="{790B740C-7504-4239-BB88-67E2A61F0786}" presName="ParentText" presStyleLbl="revTx" presStyleIdx="0" presStyleCnt="1">
        <dgm:presLayoutVars>
          <dgm:chMax val="0"/>
          <dgm:chPref val="0"/>
          <dgm:bulletEnabled val="1"/>
        </dgm:presLayoutVars>
      </dgm:prSet>
      <dgm:spPr/>
      <dgm:t>
        <a:bodyPr/>
        <a:lstStyle/>
        <a:p>
          <a:endParaRPr lang="en-US"/>
        </a:p>
      </dgm:t>
    </dgm:pt>
    <dgm:pt modelId="{95B3B6DE-126A-4305-9426-FB0A98E111B3}" type="pres">
      <dgm:prSet presAssocID="{790B740C-7504-4239-BB88-67E2A61F0786}" presName="tlFrame" presStyleLbl="node1" presStyleIdx="0" presStyleCnt="4"/>
      <dgm:spPr/>
    </dgm:pt>
    <dgm:pt modelId="{44A0C6B3-158F-4A5D-9DA9-1603160BA7C1}" type="pres">
      <dgm:prSet presAssocID="{790B740C-7504-4239-BB88-67E2A61F0786}" presName="trFrame" presStyleLbl="node1" presStyleIdx="1" presStyleCnt="4"/>
      <dgm:spPr/>
    </dgm:pt>
    <dgm:pt modelId="{5FEF5519-1CF7-444A-AF09-DD49F218ED40}" type="pres">
      <dgm:prSet presAssocID="{790B740C-7504-4239-BB88-67E2A61F0786}" presName="blFrame" presStyleLbl="node1" presStyleIdx="2" presStyleCnt="4"/>
      <dgm:spPr/>
    </dgm:pt>
    <dgm:pt modelId="{77015D06-6C31-4B83-BED3-FF647C02FC12}" type="pres">
      <dgm:prSet presAssocID="{790B740C-7504-4239-BB88-67E2A61F0786}" presName="brFrame" presStyleLbl="node1" presStyleIdx="3" presStyleCnt="4"/>
      <dgm:spPr/>
    </dgm:pt>
  </dgm:ptLst>
  <dgm:cxnLst>
    <dgm:cxn modelId="{73FE7F03-4326-486F-8320-62BAE64757A1}" type="presOf" srcId="{CF6330DB-1153-417B-A40C-3F24E531D54A}" destId="{A0FA0366-E309-4EAE-8D36-DFB69FD22C1C}" srcOrd="0" destOrd="0" presId="urn:microsoft.com/office/officeart/2009/3/layout/FramedTextPicture#1"/>
    <dgm:cxn modelId="{2913D4FC-0C66-4926-944A-A9036C0D89EF}" srcId="{CF6330DB-1153-417B-A40C-3F24E531D54A}" destId="{790B740C-7504-4239-BB88-67E2A61F0786}" srcOrd="0" destOrd="0" parTransId="{AE8404E1-948E-46F6-B3F2-0DB226FDECBF}" sibTransId="{154F28A4-9B5F-40CC-A788-4E3AB0EBD546}"/>
    <dgm:cxn modelId="{29E76A4E-7645-4E7B-AA68-A273A144108E}" type="presOf" srcId="{790B740C-7504-4239-BB88-67E2A61F0786}" destId="{E44D3716-1D2D-40D8-A87F-2E1750E35E73}" srcOrd="0" destOrd="0" presId="urn:microsoft.com/office/officeart/2009/3/layout/FramedTextPicture#1"/>
    <dgm:cxn modelId="{76AEF455-D627-42DF-94A6-21AA8231C68D}" type="presParOf" srcId="{A0FA0366-E309-4EAE-8D36-DFB69FD22C1C}" destId="{6A46D22D-9FEA-4163-858F-08EC343D33C3}" srcOrd="0" destOrd="0" presId="urn:microsoft.com/office/officeart/2009/3/layout/FramedTextPicture#1"/>
    <dgm:cxn modelId="{159F8C4E-EC05-4AAE-977B-0F1A54065A30}" type="presParOf" srcId="{6A46D22D-9FEA-4163-858F-08EC343D33C3}" destId="{27C61A80-8E6A-4011-A5B8-1B9E340AFA9C}" srcOrd="0" destOrd="0" presId="urn:microsoft.com/office/officeart/2009/3/layout/FramedTextPicture#1"/>
    <dgm:cxn modelId="{C4F0562F-FF61-4CB2-B501-0625F0435968}" type="presParOf" srcId="{6A46D22D-9FEA-4163-858F-08EC343D33C3}" destId="{E44D3716-1D2D-40D8-A87F-2E1750E35E73}" srcOrd="1" destOrd="0" presId="urn:microsoft.com/office/officeart/2009/3/layout/FramedTextPicture#1"/>
    <dgm:cxn modelId="{799040FD-2FAB-4D63-AAEB-8CD60DC530BB}" type="presParOf" srcId="{6A46D22D-9FEA-4163-858F-08EC343D33C3}" destId="{95B3B6DE-126A-4305-9426-FB0A98E111B3}" srcOrd="2" destOrd="0" presId="urn:microsoft.com/office/officeart/2009/3/layout/FramedTextPicture#1"/>
    <dgm:cxn modelId="{069321AF-80F6-4994-B29A-2567DCAEC51F}" type="presParOf" srcId="{6A46D22D-9FEA-4163-858F-08EC343D33C3}" destId="{44A0C6B3-158F-4A5D-9DA9-1603160BA7C1}" srcOrd="3" destOrd="0" presId="urn:microsoft.com/office/officeart/2009/3/layout/FramedTextPicture#1"/>
    <dgm:cxn modelId="{25FE2247-8000-4453-8A50-AB16FAA81CC8}" type="presParOf" srcId="{6A46D22D-9FEA-4163-858F-08EC343D33C3}" destId="{5FEF5519-1CF7-444A-AF09-DD49F218ED40}" srcOrd="4" destOrd="0" presId="urn:microsoft.com/office/officeart/2009/3/layout/FramedTextPicture#1"/>
    <dgm:cxn modelId="{D80DFF24-B077-4721-85B1-0B39C905FD6D}" type="presParOf" srcId="{6A46D22D-9FEA-4163-858F-08EC343D33C3}" destId="{77015D06-6C31-4B83-BED3-FF647C02FC12}" srcOrd="5" destOrd="0" presId="urn:microsoft.com/office/officeart/2009/3/layout/FramedTextPictur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C61A80-8E6A-4011-A5B8-1B9E340AFA9C}">
      <dsp:nvSpPr>
        <dsp:cNvPr id="0" name=""/>
        <dsp:cNvSpPr/>
      </dsp:nvSpPr>
      <dsp:spPr>
        <a:xfrm>
          <a:off x="0" y="416943"/>
          <a:ext cx="3525926" cy="2350608"/>
        </a:xfrm>
        <a:prstGeom prst="rect">
          <a:avLst/>
        </a:prstGeom>
        <a:blipFill>
          <a:blip xmlns:r="http://schemas.openxmlformats.org/officeDocument/2006/relationships" r:embed="rId1"/>
          <a:srcRect/>
          <a:stretch>
            <a:fillRect l="-6000" r="-6000"/>
          </a:stretch>
        </a:blipFill>
        <a:ln>
          <a:noFill/>
        </a:ln>
        <a:effectLst>
          <a:outerShdw blurRad="39000" dist="25400" dir="5400000" rotWithShape="0">
            <a:srgbClr val="000000">
              <a:alpha val="38000"/>
            </a:srgbClr>
          </a:outerShdw>
        </a:effectLst>
      </dsp:spPr>
      <dsp:style>
        <a:lnRef idx="0">
          <a:scrgbClr r="0" g="0" b="0"/>
        </a:lnRef>
        <a:fillRef idx="1">
          <a:scrgbClr r="0" g="0" b="0"/>
        </a:fillRef>
        <a:effectRef idx="2">
          <a:scrgbClr r="0" g="0" b="0"/>
        </a:effectRef>
        <a:fontRef idx="minor"/>
      </dsp:style>
    </dsp:sp>
    <dsp:sp modelId="{E44D3716-1D2D-40D8-A87F-2E1750E35E73}">
      <dsp:nvSpPr>
        <dsp:cNvPr id="0" name=""/>
        <dsp:cNvSpPr/>
      </dsp:nvSpPr>
      <dsp:spPr>
        <a:xfrm>
          <a:off x="3673144" y="2914540"/>
          <a:ext cx="4995367" cy="3085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r>
            <a:rPr lang="en-US" sz="3700" kern="1200" dirty="0" smtClean="0"/>
            <a:t>We create a boundary made of our knowledge and experience.</a:t>
          </a:r>
        </a:p>
        <a:p>
          <a:pPr lvl="0" algn="ctr" defTabSz="1644650">
            <a:lnSpc>
              <a:spcPct val="90000"/>
            </a:lnSpc>
            <a:spcBef>
              <a:spcPct val="0"/>
            </a:spcBef>
            <a:spcAft>
              <a:spcPct val="35000"/>
            </a:spcAft>
          </a:pPr>
          <a:r>
            <a:rPr lang="en-US" sz="3600" kern="1200" dirty="0" smtClean="0"/>
            <a:t>(we are taught to do so)</a:t>
          </a:r>
          <a:endParaRPr lang="en-US" sz="3600" kern="1200" dirty="0"/>
        </a:p>
      </dsp:txBody>
      <dsp:txXfrm>
        <a:off x="3673144" y="2914540"/>
        <a:ext cx="4995367" cy="3085550"/>
      </dsp:txXfrm>
    </dsp:sp>
    <dsp:sp modelId="{95B3B6DE-126A-4305-9426-FB0A98E111B3}">
      <dsp:nvSpPr>
        <dsp:cNvPr id="0" name=""/>
        <dsp:cNvSpPr/>
      </dsp:nvSpPr>
      <dsp:spPr>
        <a:xfrm>
          <a:off x="3232403" y="2474177"/>
          <a:ext cx="1199692" cy="1200003"/>
        </a:xfrm>
        <a:prstGeom prst="halfFrame">
          <a:avLst>
            <a:gd name="adj1" fmla="val 25770"/>
            <a:gd name="adj2" fmla="val 25770"/>
          </a:avLst>
        </a:prstGeom>
        <a:gradFill rotWithShape="0">
          <a:gsLst>
            <a:gs pos="0">
              <a:schemeClr val="accent1">
                <a:hueOff val="0"/>
                <a:satOff val="0"/>
                <a:lumOff val="0"/>
                <a:alphaOff val="0"/>
                <a:shade val="47500"/>
                <a:satMod val="137000"/>
              </a:schemeClr>
            </a:gs>
            <a:gs pos="55000">
              <a:schemeClr val="accent1">
                <a:hueOff val="0"/>
                <a:satOff val="0"/>
                <a:lumOff val="0"/>
                <a:alphaOff val="0"/>
                <a:shade val="69000"/>
                <a:satMod val="137000"/>
              </a:schemeClr>
            </a:gs>
            <a:gs pos="100000">
              <a:schemeClr val="accent1">
                <a:hueOff val="0"/>
                <a:satOff val="0"/>
                <a:lumOff val="0"/>
                <a:alphaOff val="0"/>
                <a:shade val="98000"/>
                <a:satMod val="137000"/>
              </a:schemeClr>
            </a:gs>
          </a:gsLst>
          <a:lin ang="16200000" scaled="0"/>
        </a:gradFill>
        <a:ln>
          <a:noFill/>
        </a:ln>
        <a:effectLst>
          <a:outerShdw blurRad="39000" dist="25400" dir="5400000" rotWithShape="0">
            <a:srgbClr val="000000">
              <a:alpha val="38000"/>
            </a:srgbClr>
          </a:outerShdw>
        </a:effectLst>
      </dsp:spPr>
      <dsp:style>
        <a:lnRef idx="0">
          <a:scrgbClr r="0" g="0" b="0"/>
        </a:lnRef>
        <a:fillRef idx="3">
          <a:scrgbClr r="0" g="0" b="0"/>
        </a:fillRef>
        <a:effectRef idx="2">
          <a:scrgbClr r="0" g="0" b="0"/>
        </a:effectRef>
        <a:fontRef idx="minor">
          <a:schemeClr val="lt1"/>
        </a:fontRef>
      </dsp:style>
    </dsp:sp>
    <dsp:sp modelId="{44A0C6B3-158F-4A5D-9DA9-1603160BA7C1}">
      <dsp:nvSpPr>
        <dsp:cNvPr id="0" name=""/>
        <dsp:cNvSpPr/>
      </dsp:nvSpPr>
      <dsp:spPr>
        <a:xfrm rot="5400000">
          <a:off x="7944152" y="2474332"/>
          <a:ext cx="1200003" cy="1199692"/>
        </a:xfrm>
        <a:prstGeom prst="halfFrame">
          <a:avLst>
            <a:gd name="adj1" fmla="val 25770"/>
            <a:gd name="adj2" fmla="val 25770"/>
          </a:avLst>
        </a:prstGeom>
        <a:gradFill rotWithShape="0">
          <a:gsLst>
            <a:gs pos="0">
              <a:schemeClr val="accent1">
                <a:hueOff val="0"/>
                <a:satOff val="0"/>
                <a:lumOff val="0"/>
                <a:alphaOff val="0"/>
                <a:shade val="47500"/>
                <a:satMod val="137000"/>
              </a:schemeClr>
            </a:gs>
            <a:gs pos="55000">
              <a:schemeClr val="accent1">
                <a:hueOff val="0"/>
                <a:satOff val="0"/>
                <a:lumOff val="0"/>
                <a:alphaOff val="0"/>
                <a:shade val="69000"/>
                <a:satMod val="137000"/>
              </a:schemeClr>
            </a:gs>
            <a:gs pos="100000">
              <a:schemeClr val="accent1">
                <a:hueOff val="0"/>
                <a:satOff val="0"/>
                <a:lumOff val="0"/>
                <a:alphaOff val="0"/>
                <a:shade val="98000"/>
                <a:satMod val="137000"/>
              </a:schemeClr>
            </a:gs>
          </a:gsLst>
          <a:lin ang="16200000" scaled="0"/>
        </a:gradFill>
        <a:ln>
          <a:noFill/>
        </a:ln>
        <a:effectLst>
          <a:outerShdw blurRad="39000" dist="25400" dir="5400000" rotWithShape="0">
            <a:srgbClr val="000000">
              <a:alpha val="38000"/>
            </a:srgbClr>
          </a:outerShdw>
        </a:effectLst>
      </dsp:spPr>
      <dsp:style>
        <a:lnRef idx="0">
          <a:scrgbClr r="0" g="0" b="0"/>
        </a:lnRef>
        <a:fillRef idx="3">
          <a:scrgbClr r="0" g="0" b="0"/>
        </a:fillRef>
        <a:effectRef idx="2">
          <a:scrgbClr r="0" g="0" b="0"/>
        </a:effectRef>
        <a:fontRef idx="minor">
          <a:schemeClr val="lt1"/>
        </a:fontRef>
      </dsp:style>
    </dsp:sp>
    <dsp:sp modelId="{5FEF5519-1CF7-444A-AF09-DD49F218ED40}">
      <dsp:nvSpPr>
        <dsp:cNvPr id="0" name=""/>
        <dsp:cNvSpPr/>
      </dsp:nvSpPr>
      <dsp:spPr>
        <a:xfrm rot="16200000">
          <a:off x="3232248" y="5241207"/>
          <a:ext cx="1200003" cy="1199692"/>
        </a:xfrm>
        <a:prstGeom prst="halfFrame">
          <a:avLst>
            <a:gd name="adj1" fmla="val 25770"/>
            <a:gd name="adj2" fmla="val 25770"/>
          </a:avLst>
        </a:prstGeom>
        <a:gradFill rotWithShape="0">
          <a:gsLst>
            <a:gs pos="0">
              <a:schemeClr val="accent1">
                <a:hueOff val="0"/>
                <a:satOff val="0"/>
                <a:lumOff val="0"/>
                <a:alphaOff val="0"/>
                <a:shade val="47500"/>
                <a:satMod val="137000"/>
              </a:schemeClr>
            </a:gs>
            <a:gs pos="55000">
              <a:schemeClr val="accent1">
                <a:hueOff val="0"/>
                <a:satOff val="0"/>
                <a:lumOff val="0"/>
                <a:alphaOff val="0"/>
                <a:shade val="69000"/>
                <a:satMod val="137000"/>
              </a:schemeClr>
            </a:gs>
            <a:gs pos="100000">
              <a:schemeClr val="accent1">
                <a:hueOff val="0"/>
                <a:satOff val="0"/>
                <a:lumOff val="0"/>
                <a:alphaOff val="0"/>
                <a:shade val="98000"/>
                <a:satMod val="137000"/>
              </a:schemeClr>
            </a:gs>
          </a:gsLst>
          <a:lin ang="16200000" scaled="0"/>
        </a:gradFill>
        <a:ln>
          <a:noFill/>
        </a:ln>
        <a:effectLst>
          <a:outerShdw blurRad="39000" dist="25400" dir="5400000" rotWithShape="0">
            <a:srgbClr val="000000">
              <a:alpha val="38000"/>
            </a:srgbClr>
          </a:outerShdw>
        </a:effectLst>
      </dsp:spPr>
      <dsp:style>
        <a:lnRef idx="0">
          <a:scrgbClr r="0" g="0" b="0"/>
        </a:lnRef>
        <a:fillRef idx="3">
          <a:scrgbClr r="0" g="0" b="0"/>
        </a:fillRef>
        <a:effectRef idx="2">
          <a:scrgbClr r="0" g="0" b="0"/>
        </a:effectRef>
        <a:fontRef idx="minor">
          <a:schemeClr val="lt1"/>
        </a:fontRef>
      </dsp:style>
    </dsp:sp>
    <dsp:sp modelId="{77015D06-6C31-4B83-BED3-FF647C02FC12}">
      <dsp:nvSpPr>
        <dsp:cNvPr id="0" name=""/>
        <dsp:cNvSpPr/>
      </dsp:nvSpPr>
      <dsp:spPr>
        <a:xfrm rot="10800000">
          <a:off x="7944307" y="5241052"/>
          <a:ext cx="1199692" cy="1200003"/>
        </a:xfrm>
        <a:prstGeom prst="halfFrame">
          <a:avLst>
            <a:gd name="adj1" fmla="val 25770"/>
            <a:gd name="adj2" fmla="val 25770"/>
          </a:avLst>
        </a:prstGeom>
        <a:gradFill rotWithShape="0">
          <a:gsLst>
            <a:gs pos="0">
              <a:schemeClr val="accent1">
                <a:hueOff val="0"/>
                <a:satOff val="0"/>
                <a:lumOff val="0"/>
                <a:alphaOff val="0"/>
                <a:shade val="47500"/>
                <a:satMod val="137000"/>
              </a:schemeClr>
            </a:gs>
            <a:gs pos="55000">
              <a:schemeClr val="accent1">
                <a:hueOff val="0"/>
                <a:satOff val="0"/>
                <a:lumOff val="0"/>
                <a:alphaOff val="0"/>
                <a:shade val="69000"/>
                <a:satMod val="137000"/>
              </a:schemeClr>
            </a:gs>
            <a:gs pos="100000">
              <a:schemeClr val="accent1">
                <a:hueOff val="0"/>
                <a:satOff val="0"/>
                <a:lumOff val="0"/>
                <a:alphaOff val="0"/>
                <a:shade val="98000"/>
                <a:satMod val="137000"/>
              </a:schemeClr>
            </a:gs>
          </a:gsLst>
          <a:lin ang="16200000" scaled="0"/>
        </a:gradFill>
        <a:ln>
          <a:noFill/>
        </a:ln>
        <a:effectLst>
          <a:outerShdw blurRad="39000" dist="25400" dir="5400000" rotWithShape="0">
            <a:srgbClr val="000000">
              <a:alpha val="38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9/3/layout/FramedTextPicture#1">
  <dgm:title val=""/>
  <dgm:desc val=""/>
  <dgm:catLst>
    <dgm:cat type="picture" pri="500"/>
    <dgm:cat type="pictureconvert" pri="500"/>
  </dgm:catLst>
  <dgm:sampData>
    <dgm:dataModel>
      <dgm:ptLst>
        <dgm:pt modelId="0" type="doc"/>
        <dgm:pt modelId="10">
          <dgm:prSet phldr="1"/>
        </dgm:pt>
      </dgm:ptLst>
      <dgm:cxnLst>
        <dgm:cxn modelId="20" srcId="0" destId="10" srcOrd="0" destOrd="0"/>
      </dgm:cxnLst>
      <dgm:bg/>
      <dgm:whole/>
    </dgm:dataModel>
  </dgm:sampData>
  <dgm:styleData>
    <dgm:dataModel>
      <dgm:ptLst>
        <dgm:pt modelId="0" type="doc"/>
        <dgm:pt modelId="10">
          <dgm:prSet phldr="1"/>
        </dgm:pt>
      </dgm:ptLst>
      <dgm:cxnLst>
        <dgm:cxn modelId="20" srcId="0" destId="10" srcOrd="0" destOrd="0"/>
      </dgm:cxnLst>
      <dgm:bg/>
      <dgm:whole/>
    </dgm:dataModel>
  </dgm:styleData>
  <dgm:clrData>
    <dgm:dataModel>
      <dgm:ptLst>
        <dgm:pt modelId="0" type="doc"/>
        <dgm:pt modelId="10">
          <dgm:prSet phldr="1"/>
        </dgm:pt>
      </dgm:ptLst>
      <dgm:cxnLst>
        <dgm:cxn modelId="20" srcId="0" destId="10" srcOrd="0" destOrd="0"/>
      </dgm:cxnLst>
      <dgm:bg/>
      <dgm:whole/>
    </dgm:dataModel>
  </dgm:clrData>
  <dgm:layoutNode name="Name0">
    <dgm:varLst>
      <dgm:chMax/>
      <dgm:chPref/>
      <dgm:dir/>
    </dgm:varLst>
    <dgm:choose name="Name1">
      <dgm:if name="Name2" func="var" arg="dir" op="equ" val="norm">
        <dgm:alg type="snake">
          <dgm:param type="grDir" val="tL"/>
          <dgm:param type="off" val="ctr"/>
        </dgm:alg>
      </dgm:if>
      <dgm:else name="Name3">
        <dgm:alg type="snake">
          <dgm:param type="grDir" val="tR"/>
          <dgm:param type="off" val="ctr"/>
        </dgm:alg>
      </dgm:else>
    </dgm:choose>
    <dgm:shape xmlns:r="http://schemas.openxmlformats.org/officeDocument/2006/relationships" r:blip="">
      <dgm:adjLst/>
    </dgm:shape>
    <dgm:constrLst>
      <dgm:constr type="w" for="ch" forName="composite" refType="w"/>
      <dgm:constr type="h" for="ch" forName="composite" refType="h"/>
      <dgm:constr type="primFontSz" for="des" ptType="node" op="equ" val="65"/>
      <dgm:constr type="sp" refType="w" refFor="ch" refForName="composite" op="equ" fact="0.1"/>
      <dgm:constr type="w" for="ch" forName="sibTrans" refType="w" refFor="ch" refForName="composite" op="equ" fact="0.1"/>
      <dgm:constr type="h" for="ch" forName="sibTrans" refType="w" refFor="ch" refForName="sibTrans" op="equ"/>
    </dgm:constrLst>
    <dgm:forEach name="nodesForEach" axis="ch" ptType="node">
      <dgm:layoutNode name="composite">
        <dgm:varLst>
          <dgm:chMax/>
          <dgm:chPref/>
        </dgm:varLst>
        <dgm:alg type="composite">
          <dgm:param type="ar" val="1.5179"/>
        </dgm:alg>
        <dgm:shape xmlns:r="http://schemas.openxmlformats.org/officeDocument/2006/relationships" r:blip="">
          <dgm:adjLst/>
        </dgm:shape>
        <dgm:choose name="Name4">
          <dgm:if name="Name5" func="var" arg="dir" op="equ" val="norm">
            <dgm:constrLst>
              <dgm:constr type="l" for="ch" forName="Image" refType="w" fact="0"/>
              <dgm:constr type="t" for="ch" forName="Image" refType="h" fact="0"/>
              <dgm:constr type="w" for="ch" forName="Image" refType="w" fact="0.3856"/>
              <dgm:constr type="h" for="ch" forName="Image" refType="h" fact="0.3902"/>
              <dgm:constr type="l" for="ch" forName="ParentText" refType="w" fact="0.4017"/>
              <dgm:constr type="t" for="ch" forName="ParentText" refType="h" fact="0.4146"/>
              <dgm:constr type="w" for="ch" forName="ParentText" refType="w" fact="0.5463"/>
              <dgm:constr type="h" for="ch" forName="ParentText" refType="h" fact="0.5122"/>
              <dgm:constr type="l" for="ch" forName="tlFrame" refType="w" fact="0.3535"/>
              <dgm:constr type="t" for="ch" forName="tlFrame" refType="h" fact="0.3415"/>
              <dgm:constr type="w" for="ch" forName="tlFrame" refType="w" fact="0.1312"/>
              <dgm:constr type="h" for="ch" forName="tlFrame" refType="h" fact="0.1992"/>
              <dgm:constr type="l" for="ch" forName="trFrame" refType="w" fact="0.8688"/>
              <dgm:constr type="t" for="ch" forName="trFrame" refType="h" fact="0.3415"/>
              <dgm:constr type="w" for="ch" forName="trFrame" refType="w" fact="0.1312"/>
              <dgm:constr type="h" for="ch" forName="trFrame" refType="h" fact="0.1992"/>
              <dgm:constr type="l" for="ch" forName="blFrame" refType="w" fact="0.3535"/>
              <dgm:constr type="t" for="ch" forName="blFrame" refType="h" fact="0.8008"/>
              <dgm:constr type="w" for="ch" forName="blFrame" refType="w" fact="0.1312"/>
              <dgm:constr type="h" for="ch" forName="blFrame" refType="h" fact="0.1992"/>
              <dgm:constr type="l" for="ch" forName="brFrame" refType="w" fact="0.8688"/>
              <dgm:constr type="t" for="ch" forName="brFrame" refType="h" fact="0.8008"/>
              <dgm:constr type="w" for="ch" forName="brFrame" refType="w" fact="0.1312"/>
              <dgm:constr type="h" for="ch" forName="brFrame" refType="h" fact="0.1992"/>
            </dgm:constrLst>
          </dgm:if>
          <dgm:else name="Name6">
            <dgm:constrLst>
              <dgm:constr type="l" for="ch" forName="Image" refType="w" fact="0.6144"/>
              <dgm:constr type="t" for="ch" forName="Image" refType="h" fact="0"/>
              <dgm:constr type="w" for="ch" forName="Image" refType="w" fact="0.3856"/>
              <dgm:constr type="h" for="ch" forName="Image" refType="h" fact="0.3902"/>
              <dgm:constr type="l" for="ch" forName="ParentText" refType="w" fact="0.0482"/>
              <dgm:constr type="t" for="ch" forName="ParentText" refType="h" fact="0.4146"/>
              <dgm:constr type="w" for="ch" forName="ParentText" refType="w" fact="0.5463"/>
              <dgm:constr type="h" for="ch" forName="ParentText" refType="h" fact="0.5122"/>
              <dgm:constr type="l" for="ch" forName="tlFrame" refType="w" fact="0"/>
              <dgm:constr type="t" for="ch" forName="tlFrame" refType="h" fact="0.3415"/>
              <dgm:constr type="w" for="ch" forName="tlFrame" refType="w" fact="0.1312"/>
              <dgm:constr type="h" for="ch" forName="tlFrame" refType="h" fact="0.1992"/>
              <dgm:constr type="l" for="ch" forName="trFrame" refType="w" fact="0.5153"/>
              <dgm:constr type="t" for="ch" forName="trFrame" refType="h" fact="0.3415"/>
              <dgm:constr type="w" for="ch" forName="trFrame" refType="w" fact="0.1312"/>
              <dgm:constr type="h" for="ch" forName="trFrame" refType="h" fact="0.1992"/>
              <dgm:constr type="l" for="ch" forName="blFrame" refType="w" fact="0"/>
              <dgm:constr type="t" for="ch" forName="blFrame" refType="h" fact="0.8008"/>
              <dgm:constr type="w" for="ch" forName="blFrame" refType="w" fact="0.1312"/>
              <dgm:constr type="h" for="ch" forName="blFrame" refType="h" fact="0.1992"/>
              <dgm:constr type="l" for="ch" forName="brFrame" refType="w" fact="0.5153"/>
              <dgm:constr type="t" for="ch" forName="brFrame" refType="h" fact="0.8008"/>
              <dgm:constr type="w" for="ch" forName="brFrame" refType="w" fact="0.1312"/>
              <dgm:constr type="h" for="ch" forName="brFrame" refType="h" fact="0.1992"/>
            </dgm:constrLst>
          </dgm:else>
        </dgm:choose>
        <dgm:layoutNode name="Image" styleLbl="bgImgPlace1">
          <dgm:alg type="sp"/>
          <dgm:shape xmlns:r="http://schemas.openxmlformats.org/officeDocument/2006/relationships" type="rect" r:blip="" blipPhldr="1">
            <dgm:adjLst/>
          </dgm:shape>
          <dgm:presOf/>
        </dgm:layoutNode>
        <dgm:layoutNode name="ParentText" styleLbl="revTx">
          <dgm:varLst>
            <dgm:chMax val="0"/>
            <dgm:chPref val="0"/>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lFrame" styleLbl="node1">
          <dgm:alg type="sp"/>
          <dgm:shape xmlns:r="http://schemas.openxmlformats.org/officeDocument/2006/relationships" type="halfFrame" r:blip="">
            <dgm:adjLst>
              <dgm:adj idx="1" val="0.2577"/>
              <dgm:adj idx="2" val="0.2577"/>
            </dgm:adjLst>
          </dgm:shape>
          <dgm:presOf/>
        </dgm:layoutNode>
        <dgm:layoutNode name="trFrame" styleLbl="node1">
          <dgm:alg type="sp"/>
          <dgm:shape xmlns:r="http://schemas.openxmlformats.org/officeDocument/2006/relationships" rot="90" type="halfFrame" r:blip="">
            <dgm:adjLst>
              <dgm:adj idx="1" val="0.2577"/>
              <dgm:adj idx="2" val="0.2577"/>
            </dgm:adjLst>
          </dgm:shape>
          <dgm:presOf/>
        </dgm:layoutNode>
        <dgm:layoutNode name="blFrame" styleLbl="node1">
          <dgm:alg type="sp"/>
          <dgm:shape xmlns:r="http://schemas.openxmlformats.org/officeDocument/2006/relationships" rot="270" type="halfFrame" r:blip="">
            <dgm:adjLst>
              <dgm:adj idx="1" val="0.2577"/>
              <dgm:adj idx="2" val="0.2577"/>
            </dgm:adjLst>
          </dgm:shape>
          <dgm:presOf/>
        </dgm:layoutNode>
        <dgm:layoutNode name="brFrame" styleLbl="node1">
          <dgm:alg type="sp"/>
          <dgm:shape xmlns:r="http://schemas.openxmlformats.org/officeDocument/2006/relationships" rot="180" type="halfFrame" r:blip="">
            <dgm:adjLst>
              <dgm:adj idx="1" val="0.2577"/>
              <dgm:adj idx="2" val="0.2577"/>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E045D0-3725-42E1-AB4A-4B980CCED364}" type="datetimeFigureOut">
              <a:rPr lang="en-US" smtClean="0"/>
              <a:pPr/>
              <a:t>6/23/2010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585B15-9BC9-4046-936C-4443E1303CA6}" type="slidenum">
              <a:rPr lang="en-US" smtClean="0"/>
              <a:pPr/>
              <a:t>‹#›</a:t>
            </a:fld>
            <a:endParaRPr lang="en-US"/>
          </a:p>
        </p:txBody>
      </p:sp>
    </p:spTree>
    <p:extLst>
      <p:ext uri="{BB962C8B-B14F-4D97-AF65-F5344CB8AC3E}">
        <p14:creationId xmlns:p14="http://schemas.microsoft.com/office/powerpoint/2010/main" val="3206631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8395742-F907-475F-B225-5500767D475E}"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chemeClr val="accent2">
              <a:lumMod val="50000"/>
            </a:schemeClr>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F5F0BD9B-A282-43D6-891D-7A9F4D05CAA5}" type="datetimeFigureOut">
              <a:rPr lang="en-US" smtClean="0"/>
              <a:pPr/>
              <a:t>6/23/2010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B2E027-0A1B-401F-86E5-AE3789EEE07C}"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5F0BD9B-A282-43D6-891D-7A9F4D05CAA5}" type="datetimeFigureOut">
              <a:rPr lang="en-US" smtClean="0"/>
              <a:pPr/>
              <a:t>6/23/2010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B2E027-0A1B-401F-86E5-AE3789EEE07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chemeClr val="accent2">
              <a:lumMod val="50000"/>
            </a:schemeClr>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5F0BD9B-A282-43D6-891D-7A9F4D05CAA5}" type="datetimeFigureOut">
              <a:rPr lang="en-US" smtClean="0"/>
              <a:pPr/>
              <a:t>6/23/2010</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B4B2E027-0A1B-401F-86E5-AE3789EEE07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5F0BD9B-A282-43D6-891D-7A9F4D05CAA5}" type="datetimeFigureOut">
              <a:rPr lang="en-US" smtClean="0"/>
              <a:pPr/>
              <a:t>6/23/2010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B2E027-0A1B-401F-86E5-AE3789EEE07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chemeClr val="accent2">
              <a:lumMod val="50000"/>
            </a:schemeClr>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5F0BD9B-A282-43D6-891D-7A9F4D05CAA5}" type="datetimeFigureOut">
              <a:rPr lang="en-US" smtClean="0"/>
              <a:pPr/>
              <a:t>6/23/2010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B2E027-0A1B-401F-86E5-AE3789EEE07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5F0BD9B-A282-43D6-891D-7A9F4D05CAA5}" type="datetimeFigureOut">
              <a:rPr lang="en-US" smtClean="0"/>
              <a:pPr/>
              <a:t>6/23/2010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B2E027-0A1B-401F-86E5-AE3789EEE07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5F0BD9B-A282-43D6-891D-7A9F4D05CAA5}" type="datetimeFigureOut">
              <a:rPr lang="en-US" smtClean="0"/>
              <a:pPr/>
              <a:t>6/23/2010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B2E027-0A1B-401F-86E5-AE3789EEE07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5F0BD9B-A282-43D6-891D-7A9F4D05CAA5}" type="datetimeFigureOut">
              <a:rPr lang="en-US" smtClean="0"/>
              <a:pPr/>
              <a:t>6/23/2010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B2E027-0A1B-401F-86E5-AE3789EEE07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F0BD9B-A282-43D6-891D-7A9F4D05CAA5}" type="datetimeFigureOut">
              <a:rPr lang="en-US" smtClean="0"/>
              <a:pPr/>
              <a:t>6/23/2010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B2E027-0A1B-401F-86E5-AE3789EEE07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5F0BD9B-A282-43D6-891D-7A9F4D05CAA5}" type="datetimeFigureOut">
              <a:rPr lang="en-US" smtClean="0"/>
              <a:pPr/>
              <a:t>6/23/2010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B2E027-0A1B-401F-86E5-AE3789EEE07C}"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F5F0BD9B-A282-43D6-891D-7A9F4D05CAA5}" type="datetimeFigureOut">
              <a:rPr lang="en-US" smtClean="0"/>
              <a:pPr/>
              <a:t>6/23/2010</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B4B2E027-0A1B-401F-86E5-AE3789EEE07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chemeClr val="accent2">
              <a:lumMod val="50000"/>
            </a:schemeClr>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dirty="0"/>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F5F0BD9B-A282-43D6-891D-7A9F4D05CAA5}" type="datetimeFigureOut">
              <a:rPr lang="en-US" smtClean="0"/>
              <a:pPr/>
              <a:t>6/23/2010</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B4B2E027-0A1B-401F-86E5-AE3789EEE07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hyperlink" Target="http://www.halfbakery.com/idea/Panic_20PIN#1234420796"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Presentations/Lateral%20Thinking.ppt" TargetMode="External"/><Relationship Id="rId2" Type="http://schemas.openxmlformats.org/officeDocument/2006/relationships/hyperlink" Target="../../Presentations/Lateral%20Thinking.ppt" TargetMode="External"/><Relationship Id="rId1" Type="http://schemas.openxmlformats.org/officeDocument/2006/relationships/slideLayout" Target="../slideLayouts/slideLayout2.xml"/><Relationship Id="rId4" Type="http://schemas.openxmlformats.org/officeDocument/2006/relationships/hyperlink" Target="Session%203%20Materials/Speed.pptx"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Session%203%20Materials/Scale_of_universe.swf" TargetMode="External"/><Relationship Id="rId7" Type="http://schemas.openxmlformats.org/officeDocument/2006/relationships/hyperlink" Target="Session%203%20Materials/PresentationTips.pdf" TargetMode="External"/><Relationship Id="rId2" Type="http://schemas.openxmlformats.org/officeDocument/2006/relationships/hyperlink" Target="Session%203%20Materials/Journeytotwouniverses.pps" TargetMode="External"/><Relationship Id="rId1" Type="http://schemas.openxmlformats.org/officeDocument/2006/relationships/slideLayout" Target="../slideLayouts/slideLayout2.xml"/><Relationship Id="rId6" Type="http://schemas.openxmlformats.org/officeDocument/2006/relationships/hyperlink" Target="Session%203%20Materials/Apple" TargetMode="External"/><Relationship Id="rId5" Type="http://schemas.openxmlformats.org/officeDocument/2006/relationships/hyperlink" Target="Session%203%20Materials/Grand%20Challenges%20for%20Engineering.pdf" TargetMode="External"/><Relationship Id="rId4" Type="http://schemas.openxmlformats.org/officeDocument/2006/relationships/hyperlink" Target="Session%203%20Materials/stars.mp4" TargetMode="Externa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descr="E:\Collection\Presentations\Background\Demozos.png"/>
          <p:cNvPicPr>
            <a:picLocks noChangeAspect="1" noChangeArrowheads="1"/>
          </p:cNvPicPr>
          <p:nvPr/>
        </p:nvPicPr>
        <p:blipFill>
          <a:blip r:embed="rId3">
            <a:extLst>
              <a:ext uri="{BEBA8EAE-BF5A-486C-A8C5-ECC9F3942E4B}">
                <a14:imgProps xmlns:a14="http://schemas.microsoft.com/office/drawing/2010/main">
                  <a14:imgLayer r:embed="rId4">
                    <a14:imgEffect>
                      <a14:saturation sat="66000"/>
                    </a14:imgEffect>
                  </a14:imgLayer>
                </a14:imgProps>
              </a:ext>
              <a:ext uri="{28A0092B-C50C-407E-A947-70E740481C1C}">
                <a14:useLocalDpi xmlns:a14="http://schemas.microsoft.com/office/drawing/2010/main" val="0"/>
              </a:ext>
            </a:extLst>
          </a:blip>
          <a:srcRect/>
          <a:stretch>
            <a:fillRect/>
          </a:stretch>
        </p:blipFill>
        <p:spPr bwMode="auto">
          <a:xfrm>
            <a:off x="0" y="0"/>
            <a:ext cx="9144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idx="4294967295"/>
          </p:nvPr>
        </p:nvSpPr>
        <p:spPr>
          <a:xfrm>
            <a:off x="1066800" y="3660775"/>
            <a:ext cx="8077200" cy="1673225"/>
          </a:xfrm>
        </p:spPr>
        <p:txBody>
          <a:bodyPr>
            <a:noAutofit/>
            <a:scene3d>
              <a:camera prst="orthographicFront"/>
              <a:lightRig rig="glow" dir="tl">
                <a:rot lat="0" lon="0" rev="5400000"/>
              </a:lightRig>
            </a:scene3d>
            <a:sp3d contourW="12700">
              <a:bevelT w="25400" h="25400"/>
              <a:contourClr>
                <a:schemeClr val="accent6">
                  <a:shade val="73000"/>
                </a:schemeClr>
              </a:contourClr>
            </a:sp3d>
          </a:bodyPr>
          <a:lstStyle/>
          <a:p>
            <a:r>
              <a:rPr lang="en-US" sz="72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I n </a:t>
            </a:r>
            <a:r>
              <a:rPr lang="en-US" sz="7200"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n</a:t>
            </a:r>
            <a:r>
              <a:rPr lang="en-US" sz="72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o v a t </a:t>
            </a:r>
            <a:r>
              <a:rPr lang="en-US" sz="7200"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i</a:t>
            </a:r>
            <a:r>
              <a:rPr lang="en-US" sz="72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o n</a:t>
            </a:r>
            <a:endParaRPr lang="en-US" sz="720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7" name="Rectangle 6"/>
          <p:cNvSpPr/>
          <p:nvPr/>
        </p:nvSpPr>
        <p:spPr>
          <a:xfrm>
            <a:off x="1828800" y="4872335"/>
            <a:ext cx="5382051" cy="461665"/>
          </a:xfrm>
          <a:prstGeom prst="rect">
            <a:avLst/>
          </a:prstGeom>
        </p:spPr>
        <p:txBody>
          <a:bodyPr wrap="none">
            <a:spAutoFit/>
          </a:bodyPr>
          <a:lstStyle/>
          <a:p>
            <a:r>
              <a:rPr lang="en-US" sz="2400" b="1" dirty="0" smtClean="0">
                <a:solidFill>
                  <a:schemeClr val="tx1">
                    <a:lumMod val="65000"/>
                    <a:lumOff val="35000"/>
                  </a:schemeClr>
                </a:solidFill>
              </a:rPr>
              <a:t>http://jyoti.tandukar.net/innovation</a:t>
            </a:r>
          </a:p>
        </p:txBody>
      </p:sp>
      <p:sp>
        <p:nvSpPr>
          <p:cNvPr id="8" name="TextBox 7"/>
          <p:cNvSpPr txBox="1"/>
          <p:nvPr/>
        </p:nvSpPr>
        <p:spPr>
          <a:xfrm>
            <a:off x="8334163" y="5715000"/>
            <a:ext cx="809837" cy="1200329"/>
          </a:xfrm>
          <a:prstGeom prst="rect">
            <a:avLst/>
          </a:prstGeom>
          <a:noFill/>
        </p:spPr>
        <p:txBody>
          <a:bodyPr wrap="none" rtlCol="0">
            <a:spAutoFit/>
          </a:bodyPr>
          <a:lstStyle/>
          <a:p>
            <a:r>
              <a:rPr lang="en-US" sz="7200" dirty="0">
                <a:solidFill>
                  <a:schemeClr val="bg2"/>
                </a:solidFill>
                <a:latin typeface="Jokerman" pitchFamily="82" charset="0"/>
              </a:rPr>
              <a:t>3</a:t>
            </a:r>
          </a:p>
        </p:txBody>
      </p:sp>
      <p:pic>
        <p:nvPicPr>
          <p:cNvPr id="1027" name="Picture 3" descr="E:\Collection\IOE\Innovation\2010 KU\Plus\pascal.jpg"/>
          <p:cNvPicPr>
            <a:picLocks noChangeAspect="1" noChangeArrowheads="1"/>
          </p:cNvPicPr>
          <p:nvPr/>
        </p:nvPicPr>
        <p:blipFill rotWithShape="1">
          <a:blip r:embed="rId5">
            <a:extLst>
              <a:ext uri="{28A0092B-C50C-407E-A947-70E740481C1C}">
                <a14:useLocalDpi xmlns:a14="http://schemas.microsoft.com/office/drawing/2010/main" val="0"/>
              </a:ext>
            </a:extLst>
          </a:blip>
          <a:srcRect r="7051"/>
          <a:stretch/>
        </p:blipFill>
        <p:spPr bwMode="auto">
          <a:xfrm>
            <a:off x="3805979" y="0"/>
            <a:ext cx="5338021" cy="289560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E:\Collection\IOE\Innovation\2010 KU\Plus\looks-photoshopped-not-2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1" y="0"/>
            <a:ext cx="3891428" cy="2895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28600"/>
            <a:ext cx="2503378" cy="830997"/>
          </a:xfrm>
          <a:prstGeom prst="rect">
            <a:avLst/>
          </a:prstGeom>
          <a:noFill/>
        </p:spPr>
        <p:txBody>
          <a:bodyPr wrap="none" rtlCol="0">
            <a:spAutoFit/>
          </a:bodyPr>
          <a:lstStyle/>
          <a:p>
            <a:r>
              <a:rPr lang="en-US" sz="4800" dirty="0" smtClean="0"/>
              <a:t>ATM PIN</a:t>
            </a:r>
            <a:endParaRPr lang="en-US" sz="4800" dirty="0"/>
          </a:p>
        </p:txBody>
      </p:sp>
      <p:sp>
        <p:nvSpPr>
          <p:cNvPr id="3" name="TextBox 2"/>
          <p:cNvSpPr txBox="1"/>
          <p:nvPr/>
        </p:nvSpPr>
        <p:spPr>
          <a:xfrm>
            <a:off x="381000" y="1219200"/>
            <a:ext cx="8013989" cy="954107"/>
          </a:xfrm>
          <a:prstGeom prst="rect">
            <a:avLst/>
          </a:prstGeom>
          <a:noFill/>
        </p:spPr>
        <p:txBody>
          <a:bodyPr wrap="none" rtlCol="0">
            <a:spAutoFit/>
          </a:bodyPr>
          <a:lstStyle/>
          <a:p>
            <a:r>
              <a:rPr lang="en-US" sz="2800" dirty="0" smtClean="0">
                <a:latin typeface="+mj-lt"/>
              </a:rPr>
              <a:t>ATM Panic/Safety PIN  </a:t>
            </a:r>
          </a:p>
          <a:p>
            <a:r>
              <a:rPr lang="en-US" sz="2800" dirty="0" smtClean="0">
                <a:latin typeface="+mj-lt"/>
              </a:rPr>
              <a:t>Alert police, activates high res high frame rate camera</a:t>
            </a:r>
            <a:endParaRPr lang="en-US" sz="2800" dirty="0">
              <a:latin typeface="+mj-lt"/>
            </a:endParaRPr>
          </a:p>
        </p:txBody>
      </p:sp>
      <p:sp>
        <p:nvSpPr>
          <p:cNvPr id="4" name="TextBox 3"/>
          <p:cNvSpPr txBox="1"/>
          <p:nvPr/>
        </p:nvSpPr>
        <p:spPr>
          <a:xfrm>
            <a:off x="1300151" y="5486400"/>
            <a:ext cx="1366849" cy="523220"/>
          </a:xfrm>
          <a:prstGeom prst="rect">
            <a:avLst/>
          </a:prstGeom>
          <a:noFill/>
        </p:spPr>
        <p:txBody>
          <a:bodyPr wrap="none" rtlCol="0">
            <a:spAutoFit/>
          </a:bodyPr>
          <a:lstStyle/>
          <a:p>
            <a:r>
              <a:rPr lang="en-US" sz="2800" dirty="0" smtClean="0">
                <a:latin typeface="+mj-lt"/>
              </a:rPr>
              <a:t>ATM Iris</a:t>
            </a:r>
            <a:endParaRPr lang="en-US" sz="2800" dirty="0">
              <a:latin typeface="+mj-lt"/>
            </a:endParaRPr>
          </a:p>
        </p:txBody>
      </p:sp>
      <p:sp>
        <p:nvSpPr>
          <p:cNvPr id="5" name="TextBox 4"/>
          <p:cNvSpPr txBox="1"/>
          <p:nvPr/>
        </p:nvSpPr>
        <p:spPr>
          <a:xfrm>
            <a:off x="3253286" y="5496580"/>
            <a:ext cx="2614114" cy="523220"/>
          </a:xfrm>
          <a:prstGeom prst="rect">
            <a:avLst/>
          </a:prstGeom>
          <a:noFill/>
        </p:spPr>
        <p:txBody>
          <a:bodyPr wrap="none" rtlCol="0">
            <a:spAutoFit/>
          </a:bodyPr>
          <a:lstStyle/>
          <a:p>
            <a:r>
              <a:rPr lang="en-US" sz="2800" dirty="0" smtClean="0">
                <a:latin typeface="+mj-lt"/>
              </a:rPr>
              <a:t>Finger Print ATM</a:t>
            </a:r>
            <a:endParaRPr lang="en-US" sz="2800" dirty="0">
              <a:latin typeface="+mj-lt"/>
            </a:endParaRPr>
          </a:p>
        </p:txBody>
      </p:sp>
      <p:sp>
        <p:nvSpPr>
          <p:cNvPr id="6" name="TextBox 5"/>
          <p:cNvSpPr txBox="1"/>
          <p:nvPr/>
        </p:nvSpPr>
        <p:spPr>
          <a:xfrm>
            <a:off x="381000" y="2173307"/>
            <a:ext cx="8521628" cy="523220"/>
          </a:xfrm>
          <a:prstGeom prst="rect">
            <a:avLst/>
          </a:prstGeom>
          <a:noFill/>
        </p:spPr>
        <p:txBody>
          <a:bodyPr wrap="none" rtlCol="0">
            <a:spAutoFit/>
          </a:bodyPr>
          <a:lstStyle/>
          <a:p>
            <a:r>
              <a:rPr lang="en-US" sz="2800" dirty="0" smtClean="0">
                <a:latin typeface="+mj-lt"/>
              </a:rPr>
              <a:t>On dispensed money, print “Stolen, Call Police” in UV ink.</a:t>
            </a:r>
            <a:endParaRPr lang="en-US" sz="2800" dirty="0">
              <a:latin typeface="+mj-lt"/>
            </a:endParaRPr>
          </a:p>
        </p:txBody>
      </p:sp>
      <p:sp>
        <p:nvSpPr>
          <p:cNvPr id="7" name="TextBox 6"/>
          <p:cNvSpPr txBox="1"/>
          <p:nvPr/>
        </p:nvSpPr>
        <p:spPr>
          <a:xfrm>
            <a:off x="381000" y="2983468"/>
            <a:ext cx="4377289" cy="954107"/>
          </a:xfrm>
          <a:prstGeom prst="rect">
            <a:avLst/>
          </a:prstGeom>
          <a:noFill/>
        </p:spPr>
        <p:txBody>
          <a:bodyPr wrap="none" rtlCol="0">
            <a:spAutoFit/>
          </a:bodyPr>
          <a:lstStyle/>
          <a:p>
            <a:r>
              <a:rPr lang="en-US" sz="2800" dirty="0" smtClean="0">
                <a:latin typeface="+mj-lt"/>
              </a:rPr>
              <a:t>One extra PIN to remember?</a:t>
            </a:r>
          </a:p>
          <a:p>
            <a:r>
              <a:rPr lang="en-US" sz="2800" dirty="0" smtClean="0">
                <a:latin typeface="+mj-lt"/>
              </a:rPr>
              <a:t>Just use your PIN in reverse.</a:t>
            </a:r>
            <a:endParaRPr lang="en-US" sz="2800" dirty="0">
              <a:latin typeface="+mj-lt"/>
            </a:endParaRPr>
          </a:p>
        </p:txBody>
      </p:sp>
      <p:sp>
        <p:nvSpPr>
          <p:cNvPr id="8" name="TextBox 7"/>
          <p:cNvSpPr txBox="1"/>
          <p:nvPr/>
        </p:nvSpPr>
        <p:spPr>
          <a:xfrm>
            <a:off x="381000" y="4124980"/>
            <a:ext cx="7653827" cy="954107"/>
          </a:xfrm>
          <a:prstGeom prst="rect">
            <a:avLst/>
          </a:prstGeom>
          <a:noFill/>
        </p:spPr>
        <p:txBody>
          <a:bodyPr wrap="none" rtlCol="0">
            <a:spAutoFit/>
          </a:bodyPr>
          <a:lstStyle/>
          <a:p>
            <a:r>
              <a:rPr lang="en-US" sz="2800" dirty="0" smtClean="0">
                <a:latin typeface="+mj-lt"/>
              </a:rPr>
              <a:t>Police need time to respond,</a:t>
            </a:r>
          </a:p>
          <a:p>
            <a:r>
              <a:rPr lang="en-US" sz="2800" dirty="0" smtClean="0">
                <a:latin typeface="+mj-lt"/>
              </a:rPr>
              <a:t>so why not also slow down the dispensing process?</a:t>
            </a:r>
            <a:endParaRPr lang="en-US" sz="2800" dirty="0">
              <a:latin typeface="+mj-lt"/>
            </a:endParaRPr>
          </a:p>
        </p:txBody>
      </p:sp>
      <p:sp>
        <p:nvSpPr>
          <p:cNvPr id="9" name="Rectangle 8"/>
          <p:cNvSpPr/>
          <p:nvPr/>
        </p:nvSpPr>
        <p:spPr>
          <a:xfrm>
            <a:off x="1828800" y="6205336"/>
            <a:ext cx="7162800" cy="400110"/>
          </a:xfrm>
          <a:prstGeom prst="rect">
            <a:avLst/>
          </a:prstGeom>
        </p:spPr>
        <p:txBody>
          <a:bodyPr wrap="square">
            <a:spAutoFit/>
          </a:bodyPr>
          <a:lstStyle/>
          <a:p>
            <a:r>
              <a:rPr lang="en-US" sz="2000" dirty="0">
                <a:hlinkClick r:id="rId2"/>
              </a:rPr>
              <a:t>http://www.halfbakery.com/idea/Panic_20PIN#1234420796</a:t>
            </a:r>
            <a:endParaRPr lang="en-US" sz="2000" dirty="0"/>
          </a:p>
        </p:txBody>
      </p:sp>
    </p:spTree>
    <p:extLst>
      <p:ext uri="{BB962C8B-B14F-4D97-AF65-F5344CB8AC3E}">
        <p14:creationId xmlns:p14="http://schemas.microsoft.com/office/powerpoint/2010/main" val="28612686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0"/>
            <a:ext cx="6324600" cy="1938992"/>
          </a:xfrm>
          <a:prstGeom prst="rect">
            <a:avLst/>
          </a:prstGeom>
        </p:spPr>
        <p:txBody>
          <a:bodyPr wrap="square">
            <a:spAutoFit/>
          </a:bodyPr>
          <a:lstStyle/>
          <a:p>
            <a:r>
              <a:rPr lang="en-US" sz="2400" dirty="0">
                <a:latin typeface="+mj-lt"/>
              </a:rPr>
              <a:t>Mary Anderson </a:t>
            </a:r>
            <a:r>
              <a:rPr lang="en-US" sz="2400" dirty="0" smtClean="0">
                <a:latin typeface="+mj-lt"/>
              </a:rPr>
              <a:t>patented </a:t>
            </a:r>
            <a:r>
              <a:rPr lang="en-US" sz="2400" dirty="0">
                <a:latin typeface="+mj-lt"/>
              </a:rPr>
              <a:t>her invention of the mechanical windshield wiper in 1905, and it became standard equipment by 1913.</a:t>
            </a:r>
          </a:p>
          <a:p>
            <a:endParaRPr lang="en-US" sz="2400" dirty="0">
              <a:latin typeface="+mj-lt"/>
            </a:endParaRPr>
          </a:p>
          <a:p>
            <a:endParaRPr lang="en-US" sz="2400" dirty="0">
              <a:latin typeface="+mj-lt"/>
            </a:endParaRPr>
          </a:p>
        </p:txBody>
      </p:sp>
      <p:sp>
        <p:nvSpPr>
          <p:cNvPr id="3" name="Rectangle 2"/>
          <p:cNvSpPr/>
          <p:nvPr/>
        </p:nvSpPr>
        <p:spPr>
          <a:xfrm>
            <a:off x="2286000" y="1211282"/>
            <a:ext cx="6553200" cy="3046988"/>
          </a:xfrm>
          <a:prstGeom prst="rect">
            <a:avLst/>
          </a:prstGeom>
        </p:spPr>
        <p:txBody>
          <a:bodyPr wrap="square">
            <a:spAutoFit/>
          </a:bodyPr>
          <a:lstStyle/>
          <a:p>
            <a:r>
              <a:rPr lang="en-US" sz="2400" dirty="0">
                <a:latin typeface="+mj-lt"/>
              </a:rPr>
              <a:t>Hawaiian dentist Dr. </a:t>
            </a:r>
            <a:r>
              <a:rPr lang="en-US" sz="2400" dirty="0" err="1">
                <a:latin typeface="+mj-lt"/>
              </a:rPr>
              <a:t>Ormand</a:t>
            </a:r>
            <a:r>
              <a:rPr lang="en-US" sz="2400" dirty="0">
                <a:latin typeface="+mj-lt"/>
              </a:rPr>
              <a:t> Wall invented the automatic </a:t>
            </a:r>
            <a:r>
              <a:rPr lang="en-US" sz="2400" dirty="0" smtClean="0">
                <a:latin typeface="+mj-lt"/>
              </a:rPr>
              <a:t>wiper, and were </a:t>
            </a:r>
            <a:r>
              <a:rPr lang="en-US" sz="2400" dirty="0">
                <a:latin typeface="+mj-lt"/>
              </a:rPr>
              <a:t>one of the first electrical devices in automobiles after the electric starter was developed in 1912. </a:t>
            </a:r>
            <a:endParaRPr lang="en-US" sz="2400" dirty="0" smtClean="0">
              <a:latin typeface="+mj-lt"/>
            </a:endParaRPr>
          </a:p>
          <a:p>
            <a:r>
              <a:rPr lang="en-US" sz="2400" dirty="0" smtClean="0">
                <a:latin typeface="+mj-lt"/>
              </a:rPr>
              <a:t>Most </a:t>
            </a:r>
            <a:r>
              <a:rPr lang="en-US" sz="2400" dirty="0">
                <a:latin typeface="+mj-lt"/>
              </a:rPr>
              <a:t>wipers on cars before 1930 were paired and hung down from the top of the windshield. They were moved to the base of the windshield as electrical systems became more complicated</a:t>
            </a:r>
            <a:r>
              <a:rPr lang="en-US" sz="2400" dirty="0" smtClean="0">
                <a:latin typeface="+mj-lt"/>
              </a:rPr>
              <a:t>.</a:t>
            </a:r>
            <a:endParaRPr lang="en-US" sz="2400" dirty="0">
              <a:latin typeface="+mj-lt"/>
            </a:endParaRPr>
          </a:p>
        </p:txBody>
      </p:sp>
      <p:sp>
        <p:nvSpPr>
          <p:cNvPr id="4" name="Rectangle 3"/>
          <p:cNvSpPr/>
          <p:nvPr/>
        </p:nvSpPr>
        <p:spPr>
          <a:xfrm>
            <a:off x="2286000" y="5657671"/>
            <a:ext cx="6858000" cy="1200329"/>
          </a:xfrm>
          <a:prstGeom prst="rect">
            <a:avLst/>
          </a:prstGeom>
        </p:spPr>
        <p:txBody>
          <a:bodyPr wrap="square">
            <a:spAutoFit/>
          </a:bodyPr>
          <a:lstStyle/>
          <a:p>
            <a:r>
              <a:rPr lang="en-US" sz="2400" dirty="0" smtClean="0">
                <a:latin typeface="+mj-lt"/>
              </a:rPr>
              <a:t>Based </a:t>
            </a:r>
            <a:r>
              <a:rPr lang="en-US" sz="2400" dirty="0">
                <a:latin typeface="+mj-lt"/>
              </a:rPr>
              <a:t>on the true story of college professor and </a:t>
            </a:r>
            <a:endParaRPr lang="en-US" sz="2400" dirty="0" smtClean="0">
              <a:latin typeface="+mj-lt"/>
            </a:endParaRPr>
          </a:p>
          <a:p>
            <a:r>
              <a:rPr lang="en-US" sz="2400" dirty="0" smtClean="0">
                <a:latin typeface="+mj-lt"/>
              </a:rPr>
              <a:t>part-time </a:t>
            </a:r>
            <a:r>
              <a:rPr lang="en-US" sz="2400" dirty="0">
                <a:latin typeface="+mj-lt"/>
              </a:rPr>
              <a:t>inventor Robert Kearns' long battle with </a:t>
            </a:r>
            <a:endParaRPr lang="en-US" sz="2400" dirty="0" smtClean="0">
              <a:latin typeface="+mj-lt"/>
            </a:endParaRPr>
          </a:p>
          <a:p>
            <a:r>
              <a:rPr lang="en-US" sz="2400" dirty="0" smtClean="0">
                <a:latin typeface="+mj-lt"/>
              </a:rPr>
              <a:t>the </a:t>
            </a:r>
            <a:r>
              <a:rPr lang="en-US" sz="2400" dirty="0">
                <a:latin typeface="+mj-lt"/>
              </a:rPr>
              <a:t>U.S. automobile </a:t>
            </a:r>
            <a:r>
              <a:rPr lang="en-US" sz="2400" dirty="0" smtClean="0">
                <a:latin typeface="+mj-lt"/>
              </a:rPr>
              <a:t>industry (</a:t>
            </a:r>
            <a:r>
              <a:rPr lang="en-US" sz="2400" dirty="0">
                <a:latin typeface="+mj-lt"/>
              </a:rPr>
              <a:t>1960s </a:t>
            </a:r>
            <a:r>
              <a:rPr lang="en-US" sz="2400" dirty="0" smtClean="0">
                <a:latin typeface="+mj-lt"/>
              </a:rPr>
              <a:t>)</a:t>
            </a:r>
            <a:endParaRPr lang="en-US" sz="2400" dirty="0">
              <a:latin typeface="+mj-lt"/>
            </a:endParaRPr>
          </a:p>
        </p:txBody>
      </p:sp>
      <p:sp>
        <p:nvSpPr>
          <p:cNvPr id="5" name="TextBox 4"/>
          <p:cNvSpPr txBox="1"/>
          <p:nvPr/>
        </p:nvSpPr>
        <p:spPr>
          <a:xfrm>
            <a:off x="228600" y="152400"/>
            <a:ext cx="1821332" cy="830997"/>
          </a:xfrm>
          <a:prstGeom prst="rect">
            <a:avLst/>
          </a:prstGeom>
          <a:noFill/>
        </p:spPr>
        <p:txBody>
          <a:bodyPr wrap="none" rtlCol="0">
            <a:spAutoFit/>
          </a:bodyPr>
          <a:lstStyle/>
          <a:p>
            <a:r>
              <a:rPr lang="en-US" sz="4800" dirty="0" smtClean="0"/>
              <a:t>Wiper</a:t>
            </a:r>
            <a:endParaRPr lang="en-US" sz="4800" dirty="0"/>
          </a:p>
        </p:txBody>
      </p:sp>
      <p:sp>
        <p:nvSpPr>
          <p:cNvPr id="6" name="Rectangle 5"/>
          <p:cNvSpPr/>
          <p:nvPr/>
        </p:nvSpPr>
        <p:spPr>
          <a:xfrm>
            <a:off x="0" y="4400490"/>
            <a:ext cx="9144000" cy="400110"/>
          </a:xfrm>
          <a:prstGeom prst="rect">
            <a:avLst/>
          </a:prstGeom>
        </p:spPr>
        <p:txBody>
          <a:bodyPr wrap="square">
            <a:spAutoFit/>
          </a:bodyPr>
          <a:lstStyle/>
          <a:p>
            <a:pPr algn="r"/>
            <a:r>
              <a:rPr lang="en-US" sz="2000" dirty="0"/>
              <a:t>http://www.madehow.com/Volume-7/Windshield-Wiper.html#ixzz0qtp9HDY4</a:t>
            </a:r>
          </a:p>
        </p:txBody>
      </p:sp>
      <p:sp>
        <p:nvSpPr>
          <p:cNvPr id="7" name="Rectangle 6"/>
          <p:cNvSpPr/>
          <p:nvPr/>
        </p:nvSpPr>
        <p:spPr>
          <a:xfrm>
            <a:off x="228600" y="4999672"/>
            <a:ext cx="5142755" cy="707886"/>
          </a:xfrm>
          <a:prstGeom prst="rect">
            <a:avLst/>
          </a:prstGeom>
        </p:spPr>
        <p:txBody>
          <a:bodyPr wrap="none">
            <a:spAutoFit/>
          </a:bodyPr>
          <a:lstStyle/>
          <a:p>
            <a:r>
              <a:rPr lang="en-US" sz="4000" dirty="0"/>
              <a:t>Flash of Genius (2008)</a:t>
            </a:r>
          </a:p>
        </p:txBody>
      </p:sp>
    </p:spTree>
    <p:extLst>
      <p:ext uri="{BB962C8B-B14F-4D97-AF65-F5344CB8AC3E}">
        <p14:creationId xmlns:p14="http://schemas.microsoft.com/office/powerpoint/2010/main" val="20886418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381000"/>
            <a:ext cx="8153400" cy="1323439"/>
          </a:xfrm>
          <a:prstGeom prst="rect">
            <a:avLst/>
          </a:prstGeom>
        </p:spPr>
        <p:txBody>
          <a:bodyPr wrap="square">
            <a:spAutoFit/>
          </a:bodyPr>
          <a:lstStyle/>
          <a:p>
            <a:r>
              <a:rPr lang="en-US" sz="4000" dirty="0"/>
              <a:t>When I was kidnapped, </a:t>
            </a:r>
            <a:r>
              <a:rPr lang="en-US" sz="4000" dirty="0" smtClean="0"/>
              <a:t/>
            </a:r>
            <a:br>
              <a:rPr lang="en-US" sz="4000" dirty="0" smtClean="0"/>
            </a:br>
            <a:r>
              <a:rPr lang="en-US" sz="4000" dirty="0" smtClean="0"/>
              <a:t>my </a:t>
            </a:r>
            <a:r>
              <a:rPr lang="en-US" sz="4000" dirty="0"/>
              <a:t>parents snapped into </a:t>
            </a:r>
            <a:r>
              <a:rPr lang="en-US" sz="4000" dirty="0" smtClean="0"/>
              <a:t>action</a:t>
            </a:r>
            <a:r>
              <a:rPr lang="en-US" sz="4000" dirty="0"/>
              <a:t> </a:t>
            </a:r>
            <a:r>
              <a:rPr lang="en-US" sz="4000" dirty="0" smtClean="0"/>
              <a:t>… …</a:t>
            </a:r>
          </a:p>
        </p:txBody>
      </p:sp>
      <p:sp>
        <p:nvSpPr>
          <p:cNvPr id="3" name="Rectangle 2"/>
          <p:cNvSpPr/>
          <p:nvPr/>
        </p:nvSpPr>
        <p:spPr>
          <a:xfrm>
            <a:off x="533400" y="1676400"/>
            <a:ext cx="7924800" cy="1938992"/>
          </a:xfrm>
          <a:prstGeom prst="rect">
            <a:avLst/>
          </a:prstGeom>
        </p:spPr>
        <p:txBody>
          <a:bodyPr wrap="square">
            <a:spAutoFit/>
          </a:bodyPr>
          <a:lstStyle/>
          <a:p>
            <a:r>
              <a:rPr lang="en-US" sz="4000" dirty="0" smtClean="0"/>
              <a:t>… … They </a:t>
            </a:r>
            <a:r>
              <a:rPr lang="en-US" sz="4000" dirty="0"/>
              <a:t>rented out my room</a:t>
            </a:r>
            <a:r>
              <a:rPr lang="en-US" sz="4000" dirty="0" smtClean="0"/>
              <a:t>.</a:t>
            </a:r>
          </a:p>
          <a:p>
            <a:pPr algn="r"/>
            <a:r>
              <a:rPr lang="en-US" sz="4000" dirty="0" smtClean="0"/>
              <a:t>– </a:t>
            </a:r>
            <a:r>
              <a:rPr lang="en-US" sz="4000" dirty="0"/>
              <a:t>Woody </a:t>
            </a:r>
            <a:r>
              <a:rPr lang="en-US" sz="4000" dirty="0" smtClean="0"/>
              <a:t>Allen</a:t>
            </a:r>
          </a:p>
          <a:p>
            <a:pPr algn="r"/>
            <a:r>
              <a:rPr lang="en-US" sz="2000" i="1" dirty="0"/>
              <a:t>US movie actor, </a:t>
            </a:r>
            <a:r>
              <a:rPr lang="en-US" sz="2000" i="1" dirty="0" smtClean="0"/>
              <a:t>comedian</a:t>
            </a:r>
            <a:r>
              <a:rPr lang="en-US" sz="2000" i="1" dirty="0"/>
              <a:t>, </a:t>
            </a:r>
            <a:endParaRPr lang="en-US" sz="2000" i="1" dirty="0" smtClean="0"/>
          </a:p>
          <a:p>
            <a:pPr algn="r"/>
            <a:r>
              <a:rPr lang="en-US" sz="2000" i="1" dirty="0" smtClean="0"/>
              <a:t>&amp; </a:t>
            </a:r>
            <a:r>
              <a:rPr lang="en-US" sz="2000" i="1" dirty="0"/>
              <a:t>director </a:t>
            </a:r>
            <a:r>
              <a:rPr lang="en-US" sz="2000" i="1" dirty="0" smtClean="0"/>
              <a:t>b.1935</a:t>
            </a:r>
            <a:endParaRPr lang="en-US" sz="2000" dirty="0"/>
          </a:p>
        </p:txBody>
      </p:sp>
      <p:sp>
        <p:nvSpPr>
          <p:cNvPr id="4" name="Rectangle 3"/>
          <p:cNvSpPr/>
          <p:nvPr/>
        </p:nvSpPr>
        <p:spPr>
          <a:xfrm>
            <a:off x="381000" y="3581400"/>
            <a:ext cx="8610600" cy="3293209"/>
          </a:xfrm>
          <a:prstGeom prst="rect">
            <a:avLst/>
          </a:prstGeom>
        </p:spPr>
        <p:txBody>
          <a:bodyPr wrap="square">
            <a:spAutoFit/>
          </a:bodyPr>
          <a:lstStyle/>
          <a:p>
            <a:r>
              <a:rPr lang="en-US" sz="3600" dirty="0">
                <a:latin typeface="+mj-lt"/>
              </a:rPr>
              <a:t>I want to die in my sleep </a:t>
            </a:r>
            <a:endParaRPr lang="en-US" sz="3600" dirty="0" smtClean="0">
              <a:latin typeface="+mj-lt"/>
            </a:endParaRPr>
          </a:p>
          <a:p>
            <a:r>
              <a:rPr lang="en-US" sz="3600" dirty="0" smtClean="0">
                <a:latin typeface="+mj-lt"/>
              </a:rPr>
              <a:t>like </a:t>
            </a:r>
            <a:r>
              <a:rPr lang="en-US" sz="3600" dirty="0">
                <a:latin typeface="+mj-lt"/>
              </a:rPr>
              <a:t>my </a:t>
            </a:r>
            <a:r>
              <a:rPr lang="en-US" sz="3600" dirty="0" smtClean="0">
                <a:latin typeface="+mj-lt"/>
              </a:rPr>
              <a:t>grandfather ... …</a:t>
            </a:r>
          </a:p>
          <a:p>
            <a:r>
              <a:rPr lang="en-US" sz="3600" dirty="0" smtClean="0">
                <a:latin typeface="+mj-lt"/>
              </a:rPr>
              <a:t>… … Not </a:t>
            </a:r>
            <a:r>
              <a:rPr lang="en-US" sz="3600" dirty="0">
                <a:latin typeface="+mj-lt"/>
              </a:rPr>
              <a:t>screaming and yelling </a:t>
            </a:r>
            <a:endParaRPr lang="en-US" sz="3600" dirty="0" smtClean="0">
              <a:latin typeface="+mj-lt"/>
            </a:endParaRPr>
          </a:p>
          <a:p>
            <a:r>
              <a:rPr lang="en-US" sz="3600" dirty="0" smtClean="0">
                <a:latin typeface="+mj-lt"/>
              </a:rPr>
              <a:t>like </a:t>
            </a:r>
            <a:r>
              <a:rPr lang="en-US" sz="3600" dirty="0">
                <a:latin typeface="+mj-lt"/>
              </a:rPr>
              <a:t>the passengers in his car</a:t>
            </a:r>
            <a:r>
              <a:rPr lang="en-US" sz="3600" dirty="0" smtClean="0">
                <a:latin typeface="+mj-lt"/>
              </a:rPr>
              <a:t>.”</a:t>
            </a:r>
          </a:p>
          <a:p>
            <a:pPr algn="r"/>
            <a:r>
              <a:rPr lang="en-US" sz="3600" dirty="0" smtClean="0">
                <a:latin typeface="+mj-lt"/>
              </a:rPr>
              <a:t>- Will </a:t>
            </a:r>
            <a:r>
              <a:rPr lang="en-US" sz="3600" dirty="0">
                <a:latin typeface="+mj-lt"/>
              </a:rPr>
              <a:t>Shriner </a:t>
            </a:r>
            <a:endParaRPr lang="en-US" sz="3600" dirty="0" smtClean="0">
              <a:latin typeface="+mj-lt"/>
            </a:endParaRPr>
          </a:p>
          <a:p>
            <a:pPr algn="r"/>
            <a:r>
              <a:rPr lang="en-US" sz="2000" i="1" dirty="0" smtClean="0">
                <a:latin typeface="+mj-lt"/>
              </a:rPr>
              <a:t>American </a:t>
            </a:r>
            <a:r>
              <a:rPr lang="en-US" sz="2000" i="1" dirty="0">
                <a:latin typeface="+mj-lt"/>
              </a:rPr>
              <a:t>Comedian, </a:t>
            </a:r>
            <a:r>
              <a:rPr lang="en-US" sz="2000" i="1" dirty="0" smtClean="0">
                <a:latin typeface="+mj-lt"/>
              </a:rPr>
              <a:t>b.1953</a:t>
            </a:r>
            <a:endParaRPr lang="en-US" sz="2000" i="1" dirty="0">
              <a:latin typeface="+mj-lt"/>
            </a:endParaRPr>
          </a:p>
        </p:txBody>
      </p:sp>
    </p:spTree>
    <p:extLst>
      <p:ext uri="{BB962C8B-B14F-4D97-AF65-F5344CB8AC3E}">
        <p14:creationId xmlns:p14="http://schemas.microsoft.com/office/powerpoint/2010/main" val="11666439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Thinking Exercise</a:t>
            </a:r>
            <a:endParaRPr lang="en-US" dirty="0"/>
          </a:p>
        </p:txBody>
      </p:sp>
      <p:sp>
        <p:nvSpPr>
          <p:cNvPr id="3" name="Content Placeholder 2"/>
          <p:cNvSpPr>
            <a:spLocks noGrp="1"/>
          </p:cNvSpPr>
          <p:nvPr>
            <p:ph idx="1"/>
          </p:nvPr>
        </p:nvSpPr>
        <p:spPr/>
        <p:txBody>
          <a:bodyPr/>
          <a:lstStyle/>
          <a:p>
            <a:r>
              <a:rPr lang="en-US" dirty="0" smtClean="0">
                <a:hlinkClick r:id="rId2" action="ppaction://hlinkpres?slideindex=1&amp;slidetitle="/>
              </a:rPr>
              <a:t>Lateral </a:t>
            </a:r>
            <a:r>
              <a:rPr lang="en-US" dirty="0" smtClean="0">
                <a:hlinkClick r:id="rId3" action="ppaction://hlinkpres?slideindex=1&amp;slidetitle="/>
              </a:rPr>
              <a:t>thinking</a:t>
            </a:r>
            <a:endParaRPr lang="en-US" dirty="0" smtClean="0"/>
          </a:p>
          <a:p>
            <a:r>
              <a:rPr lang="en-US" sz="2400" dirty="0" smtClean="0"/>
              <a:t>Problems and situations appear impossible to solve … …</a:t>
            </a:r>
            <a:r>
              <a:rPr lang="en-US" sz="2400" dirty="0"/>
              <a:t/>
            </a:r>
            <a:br>
              <a:rPr lang="en-US" sz="2400" dirty="0"/>
            </a:br>
            <a:r>
              <a:rPr lang="en-US" sz="2400" dirty="0" smtClean="0"/>
              <a:t>but the solution is so obvious after you know it.</a:t>
            </a:r>
          </a:p>
          <a:p>
            <a:endParaRPr lang="en-US" sz="2800" dirty="0"/>
          </a:p>
          <a:p>
            <a:r>
              <a:rPr lang="en-US" dirty="0" smtClean="0">
                <a:hlinkClick r:id="rId4" action="ppaction://hlinkpres?slideindex=1&amp;slidetitle="/>
              </a:rPr>
              <a:t>Speed</a:t>
            </a:r>
            <a:endParaRPr lang="en-US" dirty="0" smtClean="0"/>
          </a:p>
          <a:p>
            <a:r>
              <a:rPr lang="en-US" sz="2400" dirty="0" smtClean="0"/>
              <a:t>Neither we can comprehend the slowest speed around us, nor the fastest. All speeds around us is relative.</a:t>
            </a:r>
          </a:p>
          <a:p>
            <a:endParaRPr lang="en-US" sz="2400" dirty="0"/>
          </a:p>
        </p:txBody>
      </p:sp>
    </p:spTree>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Part</a:t>
            </a:r>
            <a:endParaRPr lang="en-US" dirty="0"/>
          </a:p>
        </p:txBody>
      </p:sp>
      <p:sp>
        <p:nvSpPr>
          <p:cNvPr id="3" name="Content Placeholder 2"/>
          <p:cNvSpPr>
            <a:spLocks noGrp="1"/>
          </p:cNvSpPr>
          <p:nvPr>
            <p:ph idx="1"/>
          </p:nvPr>
        </p:nvSpPr>
        <p:spPr>
          <a:xfrm>
            <a:off x="457200" y="1775191"/>
            <a:ext cx="8229600" cy="5082809"/>
          </a:xfrm>
        </p:spPr>
        <p:txBody>
          <a:bodyPr>
            <a:normAutofit/>
          </a:bodyPr>
          <a:lstStyle/>
          <a:p>
            <a:pPr>
              <a:spcAft>
                <a:spcPts val="1200"/>
              </a:spcAft>
            </a:pPr>
            <a:r>
              <a:rPr lang="en-US" sz="2600" dirty="0" smtClean="0"/>
              <a:t>Watch </a:t>
            </a:r>
            <a:r>
              <a:rPr lang="en-US" sz="2600" dirty="0" smtClean="0">
                <a:hlinkClick r:id="rId2" action="ppaction://hlinkpres?slideindex=1&amp;slidetitle="/>
              </a:rPr>
              <a:t>this</a:t>
            </a:r>
            <a:r>
              <a:rPr lang="en-US" sz="2600" dirty="0" smtClean="0"/>
              <a:t> presentation on Journey to two universes.</a:t>
            </a:r>
          </a:p>
          <a:p>
            <a:pPr>
              <a:spcAft>
                <a:spcPts val="1200"/>
              </a:spcAft>
            </a:pPr>
            <a:r>
              <a:rPr lang="en-US" sz="2600" dirty="0" smtClean="0"/>
              <a:t>Watch </a:t>
            </a:r>
            <a:r>
              <a:rPr lang="en-US" sz="2600" dirty="0" smtClean="0">
                <a:hlinkClick r:id="rId3" action="ppaction://hlinkfile"/>
              </a:rPr>
              <a:t>this</a:t>
            </a:r>
            <a:r>
              <a:rPr lang="en-US" sz="2600" dirty="0" smtClean="0"/>
              <a:t> flash document on scale of universe.</a:t>
            </a:r>
          </a:p>
          <a:p>
            <a:pPr>
              <a:spcAft>
                <a:spcPts val="1200"/>
              </a:spcAft>
            </a:pPr>
            <a:r>
              <a:rPr lang="en-US" sz="2600" dirty="0" smtClean="0"/>
              <a:t>Watch </a:t>
            </a:r>
            <a:r>
              <a:rPr lang="en-US" sz="2600" dirty="0" smtClean="0">
                <a:hlinkClick r:id="rId4" action="ppaction://hlinkfile"/>
              </a:rPr>
              <a:t>this</a:t>
            </a:r>
            <a:r>
              <a:rPr lang="en-US" sz="2600" dirty="0" smtClean="0"/>
              <a:t> video on the size of the Earth.</a:t>
            </a:r>
          </a:p>
          <a:p>
            <a:pPr>
              <a:spcAft>
                <a:spcPts val="1200"/>
              </a:spcAft>
            </a:pPr>
            <a:r>
              <a:rPr lang="en-US" sz="2600" dirty="0" smtClean="0"/>
              <a:t>Get </a:t>
            </a:r>
            <a:r>
              <a:rPr lang="en-US" sz="2600" dirty="0" err="1" smtClean="0"/>
              <a:t>Burj</a:t>
            </a:r>
            <a:r>
              <a:rPr lang="en-US" sz="2600" dirty="0" smtClean="0"/>
              <a:t> </a:t>
            </a:r>
            <a:r>
              <a:rPr lang="en-US" sz="2600" dirty="0" err="1" smtClean="0"/>
              <a:t>Khalifa</a:t>
            </a:r>
            <a:r>
              <a:rPr lang="en-US" sz="2600" dirty="0" smtClean="0"/>
              <a:t> details from the net.</a:t>
            </a:r>
          </a:p>
          <a:p>
            <a:pPr>
              <a:spcAft>
                <a:spcPts val="1200"/>
              </a:spcAft>
            </a:pPr>
            <a:r>
              <a:rPr lang="en-US" sz="2600" dirty="0" smtClean="0"/>
              <a:t>Read </a:t>
            </a:r>
            <a:r>
              <a:rPr lang="en-US" sz="2600" dirty="0" smtClean="0">
                <a:hlinkClick r:id="rId5" action="ppaction://hlinkfile"/>
              </a:rPr>
              <a:t>these</a:t>
            </a:r>
            <a:r>
              <a:rPr lang="en-US" sz="2600" dirty="0" smtClean="0"/>
              <a:t> Grand Challenges for Engineering.</a:t>
            </a:r>
          </a:p>
          <a:p>
            <a:pPr>
              <a:spcAft>
                <a:spcPts val="1200"/>
              </a:spcAft>
            </a:pPr>
            <a:r>
              <a:rPr lang="en-US" sz="2600" dirty="0" smtClean="0"/>
              <a:t>Watch </a:t>
            </a:r>
            <a:r>
              <a:rPr lang="en-US" sz="2600" dirty="0" smtClean="0">
                <a:hlinkClick r:id="rId6" action="ppaction://hlinkfile"/>
              </a:rPr>
              <a:t>these</a:t>
            </a:r>
            <a:r>
              <a:rPr lang="en-US" sz="2600" dirty="0" smtClean="0"/>
              <a:t> Apple videos.</a:t>
            </a:r>
          </a:p>
          <a:p>
            <a:pPr>
              <a:spcAft>
                <a:spcPts val="1200"/>
              </a:spcAft>
            </a:pPr>
            <a:r>
              <a:rPr lang="en-US" sz="2600" dirty="0" smtClean="0"/>
              <a:t>Learn from </a:t>
            </a:r>
            <a:r>
              <a:rPr lang="en-US" sz="2600" dirty="0" smtClean="0">
                <a:hlinkClick r:id="rId7" action="ppaction://hlinkfile"/>
              </a:rPr>
              <a:t>these</a:t>
            </a:r>
            <a:r>
              <a:rPr lang="en-US" sz="2600" dirty="0" smtClean="0"/>
              <a:t> tips and prepare your group presentation on technology (15 minutes presentation to be followed by discussion).</a:t>
            </a:r>
            <a:endParaRPr lang="en-US" sz="2600" dirty="0"/>
          </a:p>
        </p:txBody>
      </p:sp>
    </p:spTree>
    <p:extLst>
      <p:ext uri="{BB962C8B-B14F-4D97-AF65-F5344CB8AC3E}">
        <p14:creationId xmlns:p14="http://schemas.microsoft.com/office/powerpoint/2010/main" val="1786690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nvGraphicFramePr>
        <p:xfrm>
          <a:off x="0" y="0"/>
          <a:ext cx="9144000" cy="68579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xplosion 1 4"/>
          <p:cNvSpPr/>
          <p:nvPr/>
        </p:nvSpPr>
        <p:spPr>
          <a:xfrm>
            <a:off x="5334000" y="381000"/>
            <a:ext cx="3124200" cy="1676400"/>
          </a:xfrm>
          <a:prstGeom prst="irregularSeal1">
            <a:avLst/>
          </a:prstGeom>
        </p:spPr>
        <p:style>
          <a:lnRef idx="1">
            <a:schemeClr val="dk1"/>
          </a:lnRef>
          <a:fillRef idx="3">
            <a:schemeClr val="dk1"/>
          </a:fillRef>
          <a:effectRef idx="2">
            <a:schemeClr val="dk1"/>
          </a:effectRef>
          <a:fontRef idx="minor">
            <a:schemeClr val="lt1"/>
          </a:fontRef>
        </p:style>
        <p:txBody>
          <a:bodyPr rtlCol="0" anchor="ctr"/>
          <a:lstStyle/>
          <a:p>
            <a:pPr algn="ctr"/>
            <a:r>
              <a:rPr lang="en-US" sz="2400" dirty="0" smtClean="0"/>
              <a:t>Impossible</a:t>
            </a:r>
            <a:endParaRPr lang="en-US" sz="2400" dirty="0"/>
          </a:p>
        </p:txBody>
      </p:sp>
      <p:sp>
        <p:nvSpPr>
          <p:cNvPr id="6" name="Explosion 2 5"/>
          <p:cNvSpPr/>
          <p:nvPr/>
        </p:nvSpPr>
        <p:spPr>
          <a:xfrm>
            <a:off x="228600" y="2971800"/>
            <a:ext cx="2667000" cy="1752600"/>
          </a:xfrm>
          <a:prstGeom prst="irregularSeal2">
            <a:avLst/>
          </a:prstGeom>
        </p:spPr>
        <p:style>
          <a:lnRef idx="1">
            <a:schemeClr val="dk1"/>
          </a:lnRef>
          <a:fillRef idx="3">
            <a:schemeClr val="dk1"/>
          </a:fillRef>
          <a:effectRef idx="2">
            <a:schemeClr val="dk1"/>
          </a:effectRef>
          <a:fontRef idx="minor">
            <a:schemeClr val="lt1"/>
          </a:fontRef>
        </p:style>
        <p:txBody>
          <a:bodyPr rtlCol="0" anchor="ctr"/>
          <a:lstStyle/>
          <a:p>
            <a:pPr algn="ctr"/>
            <a:r>
              <a:rPr lang="en-US" sz="2400" dirty="0" smtClean="0"/>
              <a:t>No way</a:t>
            </a:r>
            <a:endParaRPr lang="en-US" sz="2400" dirty="0"/>
          </a:p>
        </p:txBody>
      </p:sp>
      <p:sp>
        <p:nvSpPr>
          <p:cNvPr id="7" name="Explosion 1 6"/>
          <p:cNvSpPr/>
          <p:nvPr/>
        </p:nvSpPr>
        <p:spPr>
          <a:xfrm>
            <a:off x="533400" y="4800600"/>
            <a:ext cx="2438400" cy="2057400"/>
          </a:xfrm>
          <a:prstGeom prst="irregularSeal1">
            <a:avLst/>
          </a:prstGeom>
        </p:spPr>
        <p:style>
          <a:lnRef idx="1">
            <a:schemeClr val="dk1"/>
          </a:lnRef>
          <a:fillRef idx="3">
            <a:schemeClr val="dk1"/>
          </a:fillRef>
          <a:effectRef idx="2">
            <a:schemeClr val="dk1"/>
          </a:effectRef>
          <a:fontRef idx="minor">
            <a:schemeClr val="lt1"/>
          </a:fontRef>
        </p:style>
        <p:txBody>
          <a:bodyPr rtlCol="0" anchor="ctr"/>
          <a:lstStyle/>
          <a:p>
            <a:pPr algn="ctr"/>
            <a:r>
              <a:rPr lang="en-US" sz="2400" dirty="0" smtClean="0"/>
              <a:t>Not possible</a:t>
            </a:r>
            <a:endParaRPr lang="en-US" sz="2400" dirty="0"/>
          </a:p>
        </p:txBody>
      </p:sp>
    </p:spTree>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03302" y="511314"/>
            <a:ext cx="5261890" cy="707886"/>
          </a:xfrm>
          <a:prstGeom prst="rect">
            <a:avLst/>
          </a:prstGeom>
          <a:noFill/>
        </p:spPr>
        <p:txBody>
          <a:bodyPr wrap="none" rtlCol="0">
            <a:spAutoFit/>
          </a:bodyPr>
          <a:lstStyle/>
          <a:p>
            <a:r>
              <a:rPr lang="en-US" sz="4000" dirty="0" smtClean="0">
                <a:solidFill>
                  <a:schemeClr val="accent6"/>
                </a:solidFill>
              </a:rPr>
              <a:t>Thinking out of the box</a:t>
            </a:r>
            <a:endParaRPr lang="en-US" sz="4000" dirty="0">
              <a:solidFill>
                <a:schemeClr val="accent6"/>
              </a:solidFill>
            </a:endParaRPr>
          </a:p>
        </p:txBody>
      </p:sp>
      <p:grpSp>
        <p:nvGrpSpPr>
          <p:cNvPr id="4" name="Group 3"/>
          <p:cNvGrpSpPr/>
          <p:nvPr/>
        </p:nvGrpSpPr>
        <p:grpSpPr>
          <a:xfrm>
            <a:off x="6095998" y="457200"/>
            <a:ext cx="2209802" cy="2019300"/>
            <a:chOff x="5181599" y="1600200"/>
            <a:chExt cx="1676401" cy="1600200"/>
          </a:xfrm>
        </p:grpSpPr>
        <p:sp>
          <p:nvSpPr>
            <p:cNvPr id="5" name="Rectangle 4"/>
            <p:cNvSpPr/>
            <p:nvPr/>
          </p:nvSpPr>
          <p:spPr>
            <a:xfrm>
              <a:off x="5181599" y="1600200"/>
              <a:ext cx="1676401" cy="1600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en-US"/>
            </a:p>
          </p:txBody>
        </p:sp>
        <p:sp>
          <p:nvSpPr>
            <p:cNvPr id="6" name="Oval 5"/>
            <p:cNvSpPr/>
            <p:nvPr/>
          </p:nvSpPr>
          <p:spPr>
            <a:xfrm>
              <a:off x="5486400" y="1828800"/>
              <a:ext cx="152400" cy="15240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 name="Oval 6"/>
            <p:cNvSpPr/>
            <p:nvPr/>
          </p:nvSpPr>
          <p:spPr>
            <a:xfrm>
              <a:off x="5943600" y="1828800"/>
              <a:ext cx="152400" cy="15240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8" name="Oval 7"/>
            <p:cNvSpPr/>
            <p:nvPr/>
          </p:nvSpPr>
          <p:spPr>
            <a:xfrm>
              <a:off x="6400800" y="1828800"/>
              <a:ext cx="152400" cy="15240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9" name="Oval 8"/>
            <p:cNvSpPr/>
            <p:nvPr/>
          </p:nvSpPr>
          <p:spPr>
            <a:xfrm>
              <a:off x="5486400" y="2286000"/>
              <a:ext cx="152400" cy="15240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Oval 9"/>
            <p:cNvSpPr/>
            <p:nvPr/>
          </p:nvSpPr>
          <p:spPr>
            <a:xfrm>
              <a:off x="5943600" y="2286000"/>
              <a:ext cx="152400" cy="15240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 name="Oval 10"/>
            <p:cNvSpPr/>
            <p:nvPr/>
          </p:nvSpPr>
          <p:spPr>
            <a:xfrm>
              <a:off x="6400800" y="2286000"/>
              <a:ext cx="152400" cy="15240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Oval 11"/>
            <p:cNvSpPr/>
            <p:nvPr/>
          </p:nvSpPr>
          <p:spPr>
            <a:xfrm>
              <a:off x="5486400" y="2743200"/>
              <a:ext cx="152400" cy="15240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Oval 12"/>
            <p:cNvSpPr/>
            <p:nvPr/>
          </p:nvSpPr>
          <p:spPr>
            <a:xfrm>
              <a:off x="5943600" y="2743200"/>
              <a:ext cx="152400" cy="15240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4" name="Oval 13"/>
            <p:cNvSpPr/>
            <p:nvPr/>
          </p:nvSpPr>
          <p:spPr>
            <a:xfrm>
              <a:off x="6400800" y="2743200"/>
              <a:ext cx="152400" cy="15240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sp>
        <p:nvSpPr>
          <p:cNvPr id="15" name="Rectangle 14"/>
          <p:cNvSpPr/>
          <p:nvPr/>
        </p:nvSpPr>
        <p:spPr>
          <a:xfrm>
            <a:off x="914400" y="2286000"/>
            <a:ext cx="4572000" cy="3416320"/>
          </a:xfrm>
          <a:prstGeom prst="rect">
            <a:avLst/>
          </a:prstGeom>
        </p:spPr>
        <p:txBody>
          <a:bodyPr>
            <a:spAutoFit/>
          </a:bodyPr>
          <a:lstStyle/>
          <a:p>
            <a:r>
              <a:rPr lang="en-US" sz="3600" dirty="0"/>
              <a:t>Connect the nine points together </a:t>
            </a:r>
            <a:r>
              <a:rPr lang="en-US" sz="3600" dirty="0" smtClean="0"/>
              <a:t>with at most </a:t>
            </a:r>
            <a:r>
              <a:rPr lang="en-US" sz="3600" dirty="0"/>
              <a:t>four straight lines without lifting your pen or pencil from the paper.</a:t>
            </a:r>
          </a:p>
        </p:txBody>
      </p:sp>
      <p:grpSp>
        <p:nvGrpSpPr>
          <p:cNvPr id="16" name="Group 15"/>
          <p:cNvGrpSpPr/>
          <p:nvPr/>
        </p:nvGrpSpPr>
        <p:grpSpPr>
          <a:xfrm>
            <a:off x="5638800" y="3886200"/>
            <a:ext cx="2667000" cy="2514600"/>
            <a:chOff x="5638800" y="457200"/>
            <a:chExt cx="2667000" cy="2514600"/>
          </a:xfrm>
        </p:grpSpPr>
        <p:grpSp>
          <p:nvGrpSpPr>
            <p:cNvPr id="17" name="Group 16"/>
            <p:cNvGrpSpPr/>
            <p:nvPr/>
          </p:nvGrpSpPr>
          <p:grpSpPr>
            <a:xfrm>
              <a:off x="6095998" y="457200"/>
              <a:ext cx="2209802" cy="2019300"/>
              <a:chOff x="5181599" y="1600200"/>
              <a:chExt cx="1676401" cy="1600200"/>
            </a:xfrm>
          </p:grpSpPr>
          <p:sp>
            <p:nvSpPr>
              <p:cNvPr id="22" name="Rectangle 21"/>
              <p:cNvSpPr/>
              <p:nvPr/>
            </p:nvSpPr>
            <p:spPr>
              <a:xfrm>
                <a:off x="5181599" y="1600200"/>
                <a:ext cx="1676401" cy="1600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en-US"/>
              </a:p>
            </p:txBody>
          </p:sp>
          <p:sp>
            <p:nvSpPr>
              <p:cNvPr id="23" name="Oval 22"/>
              <p:cNvSpPr/>
              <p:nvPr/>
            </p:nvSpPr>
            <p:spPr>
              <a:xfrm>
                <a:off x="5486400" y="1828800"/>
                <a:ext cx="152400" cy="15240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4" name="Oval 23"/>
              <p:cNvSpPr/>
              <p:nvPr/>
            </p:nvSpPr>
            <p:spPr>
              <a:xfrm>
                <a:off x="5943600" y="1828800"/>
                <a:ext cx="152400" cy="15240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5" name="Oval 24"/>
              <p:cNvSpPr/>
              <p:nvPr/>
            </p:nvSpPr>
            <p:spPr>
              <a:xfrm>
                <a:off x="6400800" y="1828800"/>
                <a:ext cx="152400" cy="15240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6" name="Oval 25"/>
              <p:cNvSpPr/>
              <p:nvPr/>
            </p:nvSpPr>
            <p:spPr>
              <a:xfrm>
                <a:off x="5486400" y="2286000"/>
                <a:ext cx="152400" cy="15240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7" name="Oval 26"/>
              <p:cNvSpPr/>
              <p:nvPr/>
            </p:nvSpPr>
            <p:spPr>
              <a:xfrm>
                <a:off x="5943600" y="2286000"/>
                <a:ext cx="152400" cy="15240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8" name="Oval 27"/>
              <p:cNvSpPr/>
              <p:nvPr/>
            </p:nvSpPr>
            <p:spPr>
              <a:xfrm>
                <a:off x="6400800" y="2286000"/>
                <a:ext cx="152400" cy="15240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9" name="Oval 28"/>
              <p:cNvSpPr/>
              <p:nvPr/>
            </p:nvSpPr>
            <p:spPr>
              <a:xfrm>
                <a:off x="5486400" y="2743200"/>
                <a:ext cx="152400" cy="15240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0" name="Oval 29"/>
              <p:cNvSpPr/>
              <p:nvPr/>
            </p:nvSpPr>
            <p:spPr>
              <a:xfrm>
                <a:off x="5943600" y="2743200"/>
                <a:ext cx="152400" cy="15240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1" name="Oval 30"/>
              <p:cNvSpPr/>
              <p:nvPr/>
            </p:nvSpPr>
            <p:spPr>
              <a:xfrm>
                <a:off x="6400800" y="2743200"/>
                <a:ext cx="152400" cy="15240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cxnSp>
          <p:nvCxnSpPr>
            <p:cNvPr id="18" name="Straight Connector 17"/>
            <p:cNvCxnSpPr/>
            <p:nvPr/>
          </p:nvCxnSpPr>
          <p:spPr>
            <a:xfrm>
              <a:off x="5943600" y="838200"/>
              <a:ext cx="1854798"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25" idx="0"/>
            </p:cNvCxnSpPr>
            <p:nvPr/>
          </p:nvCxnSpPr>
          <p:spPr>
            <a:xfrm flipH="1">
              <a:off x="7798398" y="745671"/>
              <a:ext cx="5175" cy="1768929"/>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5943600" y="838200"/>
              <a:ext cx="1854798" cy="167640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25" idx="0"/>
            </p:cNvCxnSpPr>
            <p:nvPr/>
          </p:nvCxnSpPr>
          <p:spPr>
            <a:xfrm flipH="1">
              <a:off x="5638800" y="745671"/>
              <a:ext cx="2164773" cy="2226129"/>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28888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04799" y="1275814"/>
            <a:ext cx="8839201" cy="36009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If you break more assumption, you will find more solutions: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Calibri" pitchFamily="34" charset="0"/>
              <a:ea typeface="Calibri" pitchFamily="34" charset="0"/>
              <a:cs typeface="Mangal"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accent6"/>
                </a:solidFill>
                <a:effectLst/>
                <a:latin typeface="Calibri" pitchFamily="34" charset="0"/>
                <a:ea typeface="Calibri" pitchFamily="34" charset="0"/>
                <a:cs typeface="Mangal" pitchFamily="18" charset="0"/>
              </a:rPr>
              <a:t>Assumption</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 </a:t>
            </a:r>
            <a:br>
              <a:rPr kumimoji="0" lang="en-US" sz="28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br>
            <a:r>
              <a:rPr kumimoji="0" lang="en-US" sz="28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The lines must pass through the center of the dots.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If you draw lines that just touch the dots, </a:t>
            </a:r>
            <a:br>
              <a:rPr kumimoji="0" lang="en-US" sz="28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br>
            <a:r>
              <a:rPr kumimoji="0" lang="en-US" sz="28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you can solve the puzzle in three strokes.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44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3" name="Group 2"/>
          <p:cNvGrpSpPr/>
          <p:nvPr/>
        </p:nvGrpSpPr>
        <p:grpSpPr>
          <a:xfrm>
            <a:off x="6248400" y="4953000"/>
            <a:ext cx="2743200" cy="1600200"/>
            <a:chOff x="6400800" y="4191000"/>
            <a:chExt cx="2743200" cy="1600200"/>
          </a:xfrm>
        </p:grpSpPr>
        <p:grpSp>
          <p:nvGrpSpPr>
            <p:cNvPr id="4" name="Group 3"/>
            <p:cNvGrpSpPr/>
            <p:nvPr/>
          </p:nvGrpSpPr>
          <p:grpSpPr>
            <a:xfrm>
              <a:off x="7010400" y="4191000"/>
              <a:ext cx="1676400" cy="1600200"/>
              <a:chOff x="5181600" y="1600200"/>
              <a:chExt cx="1676400" cy="1600200"/>
            </a:xfrm>
          </p:grpSpPr>
          <p:sp>
            <p:nvSpPr>
              <p:cNvPr id="8" name="Rectangle 7"/>
              <p:cNvSpPr/>
              <p:nvPr/>
            </p:nvSpPr>
            <p:spPr>
              <a:xfrm>
                <a:off x="5181600" y="1600200"/>
                <a:ext cx="1676400" cy="1600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en-US"/>
              </a:p>
            </p:txBody>
          </p:sp>
          <p:sp>
            <p:nvSpPr>
              <p:cNvPr id="9" name="Oval 8"/>
              <p:cNvSpPr/>
              <p:nvPr/>
            </p:nvSpPr>
            <p:spPr>
              <a:xfrm>
                <a:off x="5486400" y="18288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Oval 9"/>
              <p:cNvSpPr/>
              <p:nvPr/>
            </p:nvSpPr>
            <p:spPr>
              <a:xfrm>
                <a:off x="5943600" y="18288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 name="Oval 10"/>
              <p:cNvSpPr/>
              <p:nvPr/>
            </p:nvSpPr>
            <p:spPr>
              <a:xfrm>
                <a:off x="6400800" y="18288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Oval 11"/>
              <p:cNvSpPr/>
              <p:nvPr/>
            </p:nvSpPr>
            <p:spPr>
              <a:xfrm>
                <a:off x="5486400" y="22860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Oval 12"/>
              <p:cNvSpPr/>
              <p:nvPr/>
            </p:nvSpPr>
            <p:spPr>
              <a:xfrm>
                <a:off x="5943600" y="22860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4" name="Oval 13"/>
              <p:cNvSpPr/>
              <p:nvPr/>
            </p:nvSpPr>
            <p:spPr>
              <a:xfrm>
                <a:off x="6400800" y="22860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5" name="Oval 14"/>
              <p:cNvSpPr/>
              <p:nvPr/>
            </p:nvSpPr>
            <p:spPr>
              <a:xfrm>
                <a:off x="5486400" y="2743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6" name="Oval 15"/>
              <p:cNvSpPr/>
              <p:nvPr/>
            </p:nvSpPr>
            <p:spPr>
              <a:xfrm>
                <a:off x="5943600" y="2743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7" name="Oval 16"/>
              <p:cNvSpPr/>
              <p:nvPr/>
            </p:nvSpPr>
            <p:spPr>
              <a:xfrm>
                <a:off x="6400800" y="2743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cxnSp>
          <p:nvCxnSpPr>
            <p:cNvPr id="5" name="Straight Connector 4"/>
            <p:cNvCxnSpPr/>
            <p:nvPr/>
          </p:nvCxnSpPr>
          <p:spPr>
            <a:xfrm flipV="1">
              <a:off x="6477000" y="4343400"/>
              <a:ext cx="2362200" cy="381000"/>
            </a:xfrm>
            <a:prstGeom prst="line">
              <a:avLst/>
            </a:prstGeom>
          </p:spPr>
          <p:style>
            <a:lnRef idx="3">
              <a:schemeClr val="accent6"/>
            </a:lnRef>
            <a:fillRef idx="0">
              <a:schemeClr val="accent6"/>
            </a:fillRef>
            <a:effectRef idx="2">
              <a:schemeClr val="accent6"/>
            </a:effectRef>
            <a:fontRef idx="minor">
              <a:schemeClr val="tx1"/>
            </a:fontRef>
          </p:style>
        </p:cxnSp>
        <p:cxnSp>
          <p:nvCxnSpPr>
            <p:cNvPr id="6" name="Straight Connector 5"/>
            <p:cNvCxnSpPr/>
            <p:nvPr/>
          </p:nvCxnSpPr>
          <p:spPr>
            <a:xfrm>
              <a:off x="6400800" y="4724400"/>
              <a:ext cx="2743200" cy="457200"/>
            </a:xfrm>
            <a:prstGeom prst="line">
              <a:avLst/>
            </a:prstGeom>
          </p:spPr>
          <p:style>
            <a:lnRef idx="3">
              <a:schemeClr val="accent6"/>
            </a:lnRef>
            <a:fillRef idx="0">
              <a:schemeClr val="accent6"/>
            </a:fillRef>
            <a:effectRef idx="2">
              <a:schemeClr val="accent6"/>
            </a:effectRef>
            <a:fontRef idx="minor">
              <a:schemeClr val="tx1"/>
            </a:fontRef>
          </p:style>
        </p:cxnSp>
        <p:cxnSp>
          <p:nvCxnSpPr>
            <p:cNvPr id="7" name="Straight Connector 6"/>
            <p:cNvCxnSpPr/>
            <p:nvPr/>
          </p:nvCxnSpPr>
          <p:spPr>
            <a:xfrm flipV="1">
              <a:off x="6553200" y="5181600"/>
              <a:ext cx="2438400" cy="457200"/>
            </a:xfrm>
            <a:prstGeom prst="line">
              <a:avLst/>
            </a:prstGeom>
          </p:spPr>
          <p:style>
            <a:lnRef idx="3">
              <a:schemeClr val="accent6"/>
            </a:lnRef>
            <a:fillRef idx="0">
              <a:schemeClr val="accent6"/>
            </a:fillRef>
            <a:effectRef idx="2">
              <a:schemeClr val="accent6"/>
            </a:effectRef>
            <a:fontRef idx="minor">
              <a:schemeClr val="tx1"/>
            </a:fontRef>
          </p:style>
        </p:cxnSp>
      </p:grpSp>
      <p:sp>
        <p:nvSpPr>
          <p:cNvPr id="18" name="Rectangle 17"/>
          <p:cNvSpPr/>
          <p:nvPr/>
        </p:nvSpPr>
        <p:spPr>
          <a:xfrm>
            <a:off x="32085" y="0"/>
            <a:ext cx="4794133" cy="584775"/>
          </a:xfrm>
          <a:prstGeom prst="rect">
            <a:avLst/>
          </a:prstGeom>
        </p:spPr>
        <p:txBody>
          <a:bodyPr wrap="none">
            <a:spAutoFit/>
          </a:bodyPr>
          <a:lstStyle/>
          <a:p>
            <a:r>
              <a:rPr lang="en-US" sz="3200" i="1" dirty="0"/>
              <a:t>Tom </a:t>
            </a:r>
            <a:r>
              <a:rPr lang="en-US" sz="3200" i="1" dirty="0" err="1" smtClean="0"/>
              <a:t>Wujec</a:t>
            </a:r>
            <a:r>
              <a:rPr lang="en-US" sz="3200" i="1" dirty="0" smtClean="0"/>
              <a:t>, </a:t>
            </a:r>
            <a:r>
              <a:rPr lang="en-US" sz="3200" dirty="0" smtClean="0"/>
              <a:t>Mental Fitness</a:t>
            </a:r>
            <a:endParaRPr lang="en-US" sz="3200" dirty="0"/>
          </a:p>
        </p:txBody>
      </p:sp>
    </p:spTree>
    <p:extLst>
      <p:ext uri="{BB962C8B-B14F-4D97-AF65-F5344CB8AC3E}">
        <p14:creationId xmlns:p14="http://schemas.microsoft.com/office/powerpoint/2010/main" val="5156957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299825" y="217944"/>
            <a:ext cx="521739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accent6"/>
                </a:solidFill>
                <a:effectLst/>
                <a:latin typeface="Calibri" pitchFamily="34" charset="0"/>
                <a:ea typeface="Calibri" pitchFamily="34" charset="0"/>
                <a:cs typeface="Mangal" pitchFamily="18" charset="0"/>
              </a:rPr>
              <a:t>Assumption</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 </a:t>
            </a:r>
            <a:br>
              <a:rPr kumimoji="0" lang="en-US" sz="28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br>
            <a:r>
              <a:rPr kumimoji="0" lang="en-US" sz="28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The lines must be thin. </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Calibri" pitchFamily="34" charset="0"/>
              <a:ea typeface="Calibri" pitchFamily="34" charset="0"/>
              <a:cs typeface="Mangal"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Connect the dots with one fat line </a:t>
            </a:r>
            <a:br>
              <a:rPr kumimoji="0" lang="en-US" sz="28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br>
            <a:r>
              <a:rPr kumimoji="0" lang="en-US" sz="28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and you have solved the problem.</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3" name="Group 2"/>
          <p:cNvGrpSpPr/>
          <p:nvPr/>
        </p:nvGrpSpPr>
        <p:grpSpPr>
          <a:xfrm>
            <a:off x="6781800" y="381000"/>
            <a:ext cx="1905000" cy="1600200"/>
            <a:chOff x="6248400" y="4114800"/>
            <a:chExt cx="1905000" cy="1600200"/>
          </a:xfrm>
        </p:grpSpPr>
        <p:grpSp>
          <p:nvGrpSpPr>
            <p:cNvPr id="4" name="Group 3"/>
            <p:cNvGrpSpPr/>
            <p:nvPr/>
          </p:nvGrpSpPr>
          <p:grpSpPr>
            <a:xfrm>
              <a:off x="6400800" y="4114800"/>
              <a:ext cx="1676400" cy="1600200"/>
              <a:chOff x="5181600" y="1600200"/>
              <a:chExt cx="1676400" cy="1600200"/>
            </a:xfrm>
          </p:grpSpPr>
          <p:sp>
            <p:nvSpPr>
              <p:cNvPr id="6" name="Rectangle 5"/>
              <p:cNvSpPr/>
              <p:nvPr/>
            </p:nvSpPr>
            <p:spPr>
              <a:xfrm>
                <a:off x="5181600" y="1600200"/>
                <a:ext cx="1676400" cy="1600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en-US"/>
              </a:p>
            </p:txBody>
          </p:sp>
          <p:sp>
            <p:nvSpPr>
              <p:cNvPr id="7" name="Oval 6"/>
              <p:cNvSpPr/>
              <p:nvPr/>
            </p:nvSpPr>
            <p:spPr>
              <a:xfrm>
                <a:off x="5486400" y="18288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8" name="Oval 7"/>
              <p:cNvSpPr/>
              <p:nvPr/>
            </p:nvSpPr>
            <p:spPr>
              <a:xfrm>
                <a:off x="5943600" y="18288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9" name="Oval 8"/>
              <p:cNvSpPr/>
              <p:nvPr/>
            </p:nvSpPr>
            <p:spPr>
              <a:xfrm>
                <a:off x="6400800" y="18288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Oval 9"/>
              <p:cNvSpPr/>
              <p:nvPr/>
            </p:nvSpPr>
            <p:spPr>
              <a:xfrm>
                <a:off x="5486400" y="22860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 name="Oval 10"/>
              <p:cNvSpPr/>
              <p:nvPr/>
            </p:nvSpPr>
            <p:spPr>
              <a:xfrm>
                <a:off x="5943600" y="22860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Oval 11"/>
              <p:cNvSpPr/>
              <p:nvPr/>
            </p:nvSpPr>
            <p:spPr>
              <a:xfrm>
                <a:off x="6400800" y="22860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Oval 12"/>
              <p:cNvSpPr/>
              <p:nvPr/>
            </p:nvSpPr>
            <p:spPr>
              <a:xfrm>
                <a:off x="5486400" y="2743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4" name="Oval 13"/>
              <p:cNvSpPr/>
              <p:nvPr/>
            </p:nvSpPr>
            <p:spPr>
              <a:xfrm>
                <a:off x="5943600" y="2743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5" name="Oval 14"/>
              <p:cNvSpPr/>
              <p:nvPr/>
            </p:nvSpPr>
            <p:spPr>
              <a:xfrm>
                <a:off x="6400800" y="2743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sp>
          <p:nvSpPr>
            <p:cNvPr id="5" name="Rectangle 4"/>
            <p:cNvSpPr/>
            <p:nvPr/>
          </p:nvSpPr>
          <p:spPr>
            <a:xfrm>
              <a:off x="6248400" y="4419600"/>
              <a:ext cx="1905000" cy="914400"/>
            </a:xfrm>
            <a:prstGeom prst="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sp>
        <p:nvSpPr>
          <p:cNvPr id="16" name="Rectangle 2"/>
          <p:cNvSpPr>
            <a:spLocks noChangeArrowheads="1"/>
          </p:cNvSpPr>
          <p:nvPr/>
        </p:nvSpPr>
        <p:spPr bwMode="auto">
          <a:xfrm>
            <a:off x="304291" y="3494544"/>
            <a:ext cx="7544309"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accent6"/>
                </a:solidFill>
                <a:effectLst/>
                <a:latin typeface="Calibri" pitchFamily="34" charset="0"/>
                <a:ea typeface="Calibri" pitchFamily="34" charset="0"/>
                <a:cs typeface="Mangal" pitchFamily="18" charset="0"/>
              </a:rPr>
              <a:t>Assumption</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 </a:t>
            </a:r>
            <a:br>
              <a:rPr kumimoji="0" lang="en-US" sz="28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br>
            <a:r>
              <a:rPr kumimoji="0" lang="en-US" sz="28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You may not crease the paper.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Fold the paper in such a way that the dots line up.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In this case, you only need one stroke.</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17" name="Group 16"/>
          <p:cNvGrpSpPr/>
          <p:nvPr/>
        </p:nvGrpSpPr>
        <p:grpSpPr>
          <a:xfrm>
            <a:off x="8077200" y="3886200"/>
            <a:ext cx="609600" cy="2438400"/>
            <a:chOff x="990600" y="4267200"/>
            <a:chExt cx="609600" cy="2438400"/>
          </a:xfrm>
        </p:grpSpPr>
        <p:grpSp>
          <p:nvGrpSpPr>
            <p:cNvPr id="18" name="Group 17"/>
            <p:cNvGrpSpPr/>
            <p:nvPr/>
          </p:nvGrpSpPr>
          <p:grpSpPr>
            <a:xfrm>
              <a:off x="990600" y="4800600"/>
              <a:ext cx="609600" cy="1600200"/>
              <a:chOff x="990600" y="4800600"/>
              <a:chExt cx="609600" cy="1600200"/>
            </a:xfrm>
          </p:grpSpPr>
          <p:sp>
            <p:nvSpPr>
              <p:cNvPr id="20" name="Rectangle 19"/>
              <p:cNvSpPr/>
              <p:nvPr/>
            </p:nvSpPr>
            <p:spPr>
              <a:xfrm>
                <a:off x="990600" y="4800600"/>
                <a:ext cx="609600" cy="1600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en-US"/>
              </a:p>
            </p:txBody>
          </p:sp>
          <p:sp>
            <p:nvSpPr>
              <p:cNvPr id="21" name="Oval 20"/>
              <p:cNvSpPr/>
              <p:nvPr/>
            </p:nvSpPr>
            <p:spPr>
              <a:xfrm>
                <a:off x="10668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2" name="Oval 21"/>
              <p:cNvSpPr/>
              <p:nvPr/>
            </p:nvSpPr>
            <p:spPr>
              <a:xfrm>
                <a:off x="1219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3" name="Oval 22"/>
              <p:cNvSpPr/>
              <p:nvPr/>
            </p:nvSpPr>
            <p:spPr>
              <a:xfrm>
                <a:off x="13716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4" name="Oval 23"/>
              <p:cNvSpPr/>
              <p:nvPr/>
            </p:nvSpPr>
            <p:spPr>
              <a:xfrm>
                <a:off x="1066800" y="54864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5" name="Oval 24"/>
              <p:cNvSpPr/>
              <p:nvPr/>
            </p:nvSpPr>
            <p:spPr>
              <a:xfrm>
                <a:off x="1219200" y="54864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6" name="Oval 25"/>
              <p:cNvSpPr/>
              <p:nvPr/>
            </p:nvSpPr>
            <p:spPr>
              <a:xfrm>
                <a:off x="1371600" y="54864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7" name="Oval 26"/>
              <p:cNvSpPr/>
              <p:nvPr/>
            </p:nvSpPr>
            <p:spPr>
              <a:xfrm>
                <a:off x="1066800" y="59436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8" name="Oval 27"/>
              <p:cNvSpPr/>
              <p:nvPr/>
            </p:nvSpPr>
            <p:spPr>
              <a:xfrm>
                <a:off x="1219200" y="59436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9" name="Oval 28"/>
              <p:cNvSpPr/>
              <p:nvPr/>
            </p:nvSpPr>
            <p:spPr>
              <a:xfrm>
                <a:off x="1371600" y="59436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sp>
          <p:nvSpPr>
            <p:cNvPr id="19" name="Rectangle 18"/>
            <p:cNvSpPr/>
            <p:nvPr/>
          </p:nvSpPr>
          <p:spPr>
            <a:xfrm>
              <a:off x="1161923" y="4267200"/>
              <a:ext cx="266954" cy="2438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7644124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55370" y="320457"/>
            <a:ext cx="7417030"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accent6"/>
                </a:solidFill>
                <a:effectLst/>
                <a:latin typeface="Calibri" pitchFamily="34" charset="0"/>
                <a:ea typeface="Calibri" pitchFamily="34" charset="0"/>
                <a:cs typeface="Mangal" pitchFamily="18" charset="0"/>
              </a:rPr>
              <a:t>Assumption</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The paper must be flat.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Roll the paper into a tube and it’s possible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to connect the dots with a spiral.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When unrolled, the spiral becomes a straight line.</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3" name="Group 2"/>
          <p:cNvGrpSpPr/>
          <p:nvPr/>
        </p:nvGrpSpPr>
        <p:grpSpPr>
          <a:xfrm>
            <a:off x="3657600" y="3733800"/>
            <a:ext cx="1600200" cy="2286000"/>
            <a:chOff x="3048000" y="3429000"/>
            <a:chExt cx="1600200" cy="2286000"/>
          </a:xfrm>
        </p:grpSpPr>
        <p:sp>
          <p:nvSpPr>
            <p:cNvPr id="4" name="Flowchart: Magnetic Disk 3"/>
            <p:cNvSpPr/>
            <p:nvPr/>
          </p:nvSpPr>
          <p:spPr>
            <a:xfrm>
              <a:off x="3048000" y="3429000"/>
              <a:ext cx="1524000" cy="2286000"/>
            </a:xfrm>
            <a:prstGeom prst="flowChartMagneticDisk">
              <a:avLst/>
            </a:prstGeom>
          </p:spPr>
          <p:style>
            <a:lnRef idx="1">
              <a:schemeClr val="accent1"/>
            </a:lnRef>
            <a:fillRef idx="2">
              <a:schemeClr val="accent1"/>
            </a:fillRef>
            <a:effectRef idx="1">
              <a:schemeClr val="accent1"/>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en-US"/>
            </a:p>
          </p:txBody>
        </p:sp>
        <p:sp>
          <p:nvSpPr>
            <p:cNvPr id="5" name="Oval 4"/>
            <p:cNvSpPr/>
            <p:nvPr/>
          </p:nvSpPr>
          <p:spPr>
            <a:xfrm>
              <a:off x="3276600" y="43434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6" name="Oval 5"/>
            <p:cNvSpPr/>
            <p:nvPr/>
          </p:nvSpPr>
          <p:spPr>
            <a:xfrm>
              <a:off x="3733800" y="44196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 name="Oval 6"/>
            <p:cNvSpPr/>
            <p:nvPr/>
          </p:nvSpPr>
          <p:spPr>
            <a:xfrm>
              <a:off x="4191000" y="43434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8" name="Oval 7"/>
            <p:cNvSpPr/>
            <p:nvPr/>
          </p:nvSpPr>
          <p:spPr>
            <a:xfrm>
              <a:off x="3276600" y="48006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9" name="Oval 8"/>
            <p:cNvSpPr/>
            <p:nvPr/>
          </p:nvSpPr>
          <p:spPr>
            <a:xfrm>
              <a:off x="3733800" y="48768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Oval 9"/>
            <p:cNvSpPr/>
            <p:nvPr/>
          </p:nvSpPr>
          <p:spPr>
            <a:xfrm>
              <a:off x="4191000" y="48006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 name="Oval 10"/>
            <p:cNvSpPr/>
            <p:nvPr/>
          </p:nvSpPr>
          <p:spPr>
            <a:xfrm>
              <a:off x="3276600" y="52578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Oval 11"/>
            <p:cNvSpPr/>
            <p:nvPr/>
          </p:nvSpPr>
          <p:spPr>
            <a:xfrm>
              <a:off x="3733800" y="53340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Oval 12"/>
            <p:cNvSpPr/>
            <p:nvPr/>
          </p:nvSpPr>
          <p:spPr>
            <a:xfrm>
              <a:off x="4191000" y="52578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4" name="Curved Up Arrow 13"/>
            <p:cNvSpPr/>
            <p:nvPr/>
          </p:nvSpPr>
          <p:spPr>
            <a:xfrm>
              <a:off x="3048000" y="4191000"/>
              <a:ext cx="1600200" cy="304800"/>
            </a:xfrm>
            <a:prstGeom prst="curvedUpArrow">
              <a:avLst>
                <a:gd name="adj1" fmla="val 25000"/>
                <a:gd name="adj2" fmla="val 50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5" name="Curved Up Arrow 14"/>
            <p:cNvSpPr/>
            <p:nvPr/>
          </p:nvSpPr>
          <p:spPr>
            <a:xfrm>
              <a:off x="3048000" y="4648200"/>
              <a:ext cx="1600200" cy="304800"/>
            </a:xfrm>
            <a:prstGeom prst="curvedUpArrow">
              <a:avLst>
                <a:gd name="adj1" fmla="val 25000"/>
                <a:gd name="adj2" fmla="val 50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6" name="Curved Up Arrow 15"/>
            <p:cNvSpPr/>
            <p:nvPr/>
          </p:nvSpPr>
          <p:spPr>
            <a:xfrm>
              <a:off x="3048000" y="5105400"/>
              <a:ext cx="1600200" cy="304800"/>
            </a:xfrm>
            <a:prstGeom prst="curvedUpArrow">
              <a:avLst>
                <a:gd name="adj1" fmla="val 25000"/>
                <a:gd name="adj2" fmla="val 50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cxnSp>
          <p:nvCxnSpPr>
            <p:cNvPr id="17" name="Straight Connector 16"/>
            <p:cNvCxnSpPr/>
            <p:nvPr/>
          </p:nvCxnSpPr>
          <p:spPr>
            <a:xfrm rot="5400000">
              <a:off x="3581400" y="3810000"/>
              <a:ext cx="762000" cy="1588"/>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1214647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4724400" y="2667000"/>
            <a:ext cx="3810000" cy="3657600"/>
            <a:chOff x="2819400" y="304800"/>
            <a:chExt cx="3810000" cy="3657600"/>
          </a:xfrm>
        </p:grpSpPr>
        <p:grpSp>
          <p:nvGrpSpPr>
            <p:cNvPr id="3" name="Group 2"/>
            <p:cNvGrpSpPr/>
            <p:nvPr/>
          </p:nvGrpSpPr>
          <p:grpSpPr>
            <a:xfrm>
              <a:off x="4648200" y="304800"/>
              <a:ext cx="152400" cy="1828800"/>
              <a:chOff x="4648200" y="304800"/>
              <a:chExt cx="152400" cy="1828800"/>
            </a:xfrm>
          </p:grpSpPr>
          <p:sp>
            <p:nvSpPr>
              <p:cNvPr id="13" name="Rectangle 12"/>
              <p:cNvSpPr/>
              <p:nvPr/>
            </p:nvSpPr>
            <p:spPr>
              <a:xfrm>
                <a:off x="4648200" y="609600"/>
                <a:ext cx="152400" cy="1524000"/>
              </a:xfrm>
              <a:prstGeom prst="rect">
                <a:avLst/>
              </a:prstGeom>
            </p:spPr>
            <p:style>
              <a:lnRef idx="1">
                <a:schemeClr val="dk1"/>
              </a:lnRef>
              <a:fillRef idx="2">
                <a:schemeClr val="dk1"/>
              </a:fillRef>
              <a:effectRef idx="1">
                <a:schemeClr val="dk1"/>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en-US"/>
              </a:p>
            </p:txBody>
          </p:sp>
          <p:sp>
            <p:nvSpPr>
              <p:cNvPr id="14" name="Flowchart: Delay 13"/>
              <p:cNvSpPr/>
              <p:nvPr/>
            </p:nvSpPr>
            <p:spPr>
              <a:xfrm rot="16200000">
                <a:off x="4572000" y="381000"/>
                <a:ext cx="304800" cy="152400"/>
              </a:xfrm>
              <a:prstGeom prst="flowChartDelay">
                <a:avLst/>
              </a:prstGeom>
            </p:spPr>
            <p:style>
              <a:lnRef idx="1">
                <a:schemeClr val="dk1"/>
              </a:lnRef>
              <a:fillRef idx="3">
                <a:schemeClr val="dk1"/>
              </a:fillRef>
              <a:effectRef idx="2">
                <a:schemeClr val="dk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grpSp>
          <p:nvGrpSpPr>
            <p:cNvPr id="4" name="Group 3"/>
            <p:cNvGrpSpPr/>
            <p:nvPr/>
          </p:nvGrpSpPr>
          <p:grpSpPr>
            <a:xfrm flipV="1">
              <a:off x="4648200" y="2133600"/>
              <a:ext cx="152400" cy="1828800"/>
              <a:chOff x="4648200" y="304800"/>
              <a:chExt cx="152400" cy="1828800"/>
            </a:xfrm>
          </p:grpSpPr>
          <p:sp>
            <p:nvSpPr>
              <p:cNvPr id="11" name="Rectangle 10"/>
              <p:cNvSpPr/>
              <p:nvPr/>
            </p:nvSpPr>
            <p:spPr>
              <a:xfrm>
                <a:off x="4648200" y="609600"/>
                <a:ext cx="152400" cy="1524000"/>
              </a:xfrm>
              <a:prstGeom prst="rect">
                <a:avLst/>
              </a:prstGeom>
            </p:spPr>
            <p:style>
              <a:lnRef idx="1">
                <a:schemeClr val="dk1"/>
              </a:lnRef>
              <a:fillRef idx="2">
                <a:schemeClr val="dk1"/>
              </a:fillRef>
              <a:effectRef idx="1">
                <a:schemeClr val="dk1"/>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en-US"/>
              </a:p>
            </p:txBody>
          </p:sp>
          <p:sp>
            <p:nvSpPr>
              <p:cNvPr id="12" name="Flowchart: Delay 11"/>
              <p:cNvSpPr/>
              <p:nvPr/>
            </p:nvSpPr>
            <p:spPr>
              <a:xfrm rot="16200000">
                <a:off x="4572000" y="381000"/>
                <a:ext cx="304800" cy="152400"/>
              </a:xfrm>
              <a:prstGeom prst="flowChartDelay">
                <a:avLst/>
              </a:prstGeom>
            </p:spPr>
            <p:style>
              <a:lnRef idx="1">
                <a:schemeClr val="dk1"/>
              </a:lnRef>
              <a:fillRef idx="3">
                <a:schemeClr val="dk1"/>
              </a:fillRef>
              <a:effectRef idx="2">
                <a:schemeClr val="dk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grpSp>
          <p:nvGrpSpPr>
            <p:cNvPr id="5" name="Group 4"/>
            <p:cNvGrpSpPr/>
            <p:nvPr/>
          </p:nvGrpSpPr>
          <p:grpSpPr>
            <a:xfrm rot="5400000">
              <a:off x="5638800" y="1295400"/>
              <a:ext cx="152400" cy="1828800"/>
              <a:chOff x="4648200" y="304800"/>
              <a:chExt cx="152400" cy="1828800"/>
            </a:xfrm>
          </p:grpSpPr>
          <p:sp>
            <p:nvSpPr>
              <p:cNvPr id="9" name="Rectangle 8"/>
              <p:cNvSpPr/>
              <p:nvPr/>
            </p:nvSpPr>
            <p:spPr>
              <a:xfrm>
                <a:off x="4648200" y="609600"/>
                <a:ext cx="152400" cy="1524000"/>
              </a:xfrm>
              <a:prstGeom prst="rect">
                <a:avLst/>
              </a:prstGeom>
            </p:spPr>
            <p:style>
              <a:lnRef idx="1">
                <a:schemeClr val="dk1"/>
              </a:lnRef>
              <a:fillRef idx="2">
                <a:schemeClr val="dk1"/>
              </a:fillRef>
              <a:effectRef idx="1">
                <a:schemeClr val="dk1"/>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en-US"/>
              </a:p>
            </p:txBody>
          </p:sp>
          <p:sp>
            <p:nvSpPr>
              <p:cNvPr id="10" name="Flowchart: Delay 9"/>
              <p:cNvSpPr/>
              <p:nvPr/>
            </p:nvSpPr>
            <p:spPr>
              <a:xfrm rot="16200000">
                <a:off x="4572000" y="381000"/>
                <a:ext cx="304800" cy="152400"/>
              </a:xfrm>
              <a:prstGeom prst="flowChartDelay">
                <a:avLst/>
              </a:prstGeom>
            </p:spPr>
            <p:style>
              <a:lnRef idx="1">
                <a:schemeClr val="dk1"/>
              </a:lnRef>
              <a:fillRef idx="3">
                <a:schemeClr val="dk1"/>
              </a:fillRef>
              <a:effectRef idx="2">
                <a:schemeClr val="dk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grpSp>
          <p:nvGrpSpPr>
            <p:cNvPr id="6" name="Group 5"/>
            <p:cNvGrpSpPr/>
            <p:nvPr/>
          </p:nvGrpSpPr>
          <p:grpSpPr>
            <a:xfrm rot="16200000" flipH="1">
              <a:off x="3657600" y="1295400"/>
              <a:ext cx="152400" cy="1828800"/>
              <a:chOff x="4648200" y="304800"/>
              <a:chExt cx="152400" cy="1828800"/>
            </a:xfrm>
          </p:grpSpPr>
          <p:sp>
            <p:nvSpPr>
              <p:cNvPr id="7" name="Rectangle 6"/>
              <p:cNvSpPr/>
              <p:nvPr/>
            </p:nvSpPr>
            <p:spPr>
              <a:xfrm>
                <a:off x="4648200" y="609600"/>
                <a:ext cx="152400" cy="1524000"/>
              </a:xfrm>
              <a:prstGeom prst="rect">
                <a:avLst/>
              </a:prstGeom>
            </p:spPr>
            <p:style>
              <a:lnRef idx="1">
                <a:schemeClr val="dk1"/>
              </a:lnRef>
              <a:fillRef idx="2">
                <a:schemeClr val="dk1"/>
              </a:fillRef>
              <a:effectRef idx="1">
                <a:schemeClr val="dk1"/>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en-US"/>
              </a:p>
            </p:txBody>
          </p:sp>
          <p:sp>
            <p:nvSpPr>
              <p:cNvPr id="8" name="Flowchart: Delay 7"/>
              <p:cNvSpPr/>
              <p:nvPr/>
            </p:nvSpPr>
            <p:spPr>
              <a:xfrm rot="16200000">
                <a:off x="4572000" y="381000"/>
                <a:ext cx="304800" cy="152400"/>
              </a:xfrm>
              <a:prstGeom prst="flowChartDelay">
                <a:avLst/>
              </a:prstGeom>
            </p:spPr>
            <p:style>
              <a:lnRef idx="1">
                <a:schemeClr val="dk1"/>
              </a:lnRef>
              <a:fillRef idx="3">
                <a:schemeClr val="dk1"/>
              </a:fillRef>
              <a:effectRef idx="2">
                <a:schemeClr val="dk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grpSp>
      <p:sp>
        <p:nvSpPr>
          <p:cNvPr id="15" name="Rectangle 14"/>
          <p:cNvSpPr/>
          <p:nvPr/>
        </p:nvSpPr>
        <p:spPr>
          <a:xfrm>
            <a:off x="685800" y="533400"/>
            <a:ext cx="4572000" cy="1815882"/>
          </a:xfrm>
          <a:prstGeom prst="rect">
            <a:avLst/>
          </a:prstGeom>
        </p:spPr>
        <p:txBody>
          <a:bodyPr>
            <a:spAutoFit/>
          </a:bodyPr>
          <a:lstStyle/>
          <a:p>
            <a:r>
              <a:rPr lang="en-US" sz="2800" dirty="0">
                <a:latin typeface="+mj-lt"/>
              </a:rPr>
              <a:t>Move one and only one of the four matches to make a square. You may not bend or break any of the matches.</a:t>
            </a:r>
          </a:p>
        </p:txBody>
      </p:sp>
      <p:grpSp>
        <p:nvGrpSpPr>
          <p:cNvPr id="16" name="Group 15"/>
          <p:cNvGrpSpPr/>
          <p:nvPr/>
        </p:nvGrpSpPr>
        <p:grpSpPr>
          <a:xfrm>
            <a:off x="4724400" y="2667000"/>
            <a:ext cx="3810000" cy="3810000"/>
            <a:chOff x="2819400" y="304800"/>
            <a:chExt cx="3810000" cy="3810000"/>
          </a:xfrm>
        </p:grpSpPr>
        <p:grpSp>
          <p:nvGrpSpPr>
            <p:cNvPr id="17" name="Group 16"/>
            <p:cNvGrpSpPr/>
            <p:nvPr/>
          </p:nvGrpSpPr>
          <p:grpSpPr>
            <a:xfrm>
              <a:off x="4648200" y="304800"/>
              <a:ext cx="152400" cy="1828800"/>
              <a:chOff x="4648200" y="304800"/>
              <a:chExt cx="152400" cy="1828800"/>
            </a:xfrm>
          </p:grpSpPr>
          <p:sp>
            <p:nvSpPr>
              <p:cNvPr id="27" name="Rectangle 26"/>
              <p:cNvSpPr/>
              <p:nvPr/>
            </p:nvSpPr>
            <p:spPr>
              <a:xfrm>
                <a:off x="4648200" y="609600"/>
                <a:ext cx="152400" cy="1524000"/>
              </a:xfrm>
              <a:prstGeom prst="rect">
                <a:avLst/>
              </a:prstGeom>
            </p:spPr>
            <p:style>
              <a:lnRef idx="1">
                <a:schemeClr val="dk1"/>
              </a:lnRef>
              <a:fillRef idx="2">
                <a:schemeClr val="dk1"/>
              </a:fillRef>
              <a:effectRef idx="1">
                <a:schemeClr val="dk1"/>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en-US"/>
              </a:p>
            </p:txBody>
          </p:sp>
          <p:sp>
            <p:nvSpPr>
              <p:cNvPr id="28" name="Flowchart: Delay 27"/>
              <p:cNvSpPr/>
              <p:nvPr/>
            </p:nvSpPr>
            <p:spPr>
              <a:xfrm rot="16200000">
                <a:off x="4572000" y="381000"/>
                <a:ext cx="304800" cy="152400"/>
              </a:xfrm>
              <a:prstGeom prst="flowChartDelay">
                <a:avLst/>
              </a:prstGeom>
            </p:spPr>
            <p:style>
              <a:lnRef idx="1">
                <a:schemeClr val="dk1"/>
              </a:lnRef>
              <a:fillRef idx="3">
                <a:schemeClr val="dk1"/>
              </a:fillRef>
              <a:effectRef idx="2">
                <a:schemeClr val="dk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grpSp>
          <p:nvGrpSpPr>
            <p:cNvPr id="18" name="Group 17"/>
            <p:cNvGrpSpPr/>
            <p:nvPr/>
          </p:nvGrpSpPr>
          <p:grpSpPr>
            <a:xfrm flipV="1">
              <a:off x="4648200" y="2286000"/>
              <a:ext cx="152400" cy="1828800"/>
              <a:chOff x="4648200" y="304800"/>
              <a:chExt cx="152400" cy="1828800"/>
            </a:xfrm>
          </p:grpSpPr>
          <p:sp>
            <p:nvSpPr>
              <p:cNvPr id="25" name="Rectangle 24"/>
              <p:cNvSpPr/>
              <p:nvPr/>
            </p:nvSpPr>
            <p:spPr>
              <a:xfrm>
                <a:off x="4648200" y="609600"/>
                <a:ext cx="152400" cy="1524000"/>
              </a:xfrm>
              <a:prstGeom prst="rect">
                <a:avLst/>
              </a:prstGeom>
            </p:spPr>
            <p:style>
              <a:lnRef idx="1">
                <a:schemeClr val="dk1"/>
              </a:lnRef>
              <a:fillRef idx="2">
                <a:schemeClr val="dk1"/>
              </a:fillRef>
              <a:effectRef idx="1">
                <a:schemeClr val="dk1"/>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en-US"/>
              </a:p>
            </p:txBody>
          </p:sp>
          <p:sp>
            <p:nvSpPr>
              <p:cNvPr id="26" name="Flowchart: Delay 25"/>
              <p:cNvSpPr/>
              <p:nvPr/>
            </p:nvSpPr>
            <p:spPr>
              <a:xfrm rot="16200000">
                <a:off x="4572000" y="381000"/>
                <a:ext cx="304800" cy="152400"/>
              </a:xfrm>
              <a:prstGeom prst="flowChartDelay">
                <a:avLst/>
              </a:prstGeom>
            </p:spPr>
            <p:style>
              <a:lnRef idx="1">
                <a:schemeClr val="dk1"/>
              </a:lnRef>
              <a:fillRef idx="3">
                <a:schemeClr val="dk1"/>
              </a:fillRef>
              <a:effectRef idx="2">
                <a:schemeClr val="dk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grpSp>
          <p:nvGrpSpPr>
            <p:cNvPr id="19" name="Group 18"/>
            <p:cNvGrpSpPr/>
            <p:nvPr/>
          </p:nvGrpSpPr>
          <p:grpSpPr>
            <a:xfrm rot="5400000">
              <a:off x="5638800" y="1295400"/>
              <a:ext cx="152400" cy="1828800"/>
              <a:chOff x="4648200" y="304800"/>
              <a:chExt cx="152400" cy="1828800"/>
            </a:xfrm>
          </p:grpSpPr>
          <p:sp>
            <p:nvSpPr>
              <p:cNvPr id="23" name="Rectangle 22"/>
              <p:cNvSpPr/>
              <p:nvPr/>
            </p:nvSpPr>
            <p:spPr>
              <a:xfrm>
                <a:off x="4648200" y="609600"/>
                <a:ext cx="152400" cy="1524000"/>
              </a:xfrm>
              <a:prstGeom prst="rect">
                <a:avLst/>
              </a:prstGeom>
            </p:spPr>
            <p:style>
              <a:lnRef idx="1">
                <a:schemeClr val="dk1"/>
              </a:lnRef>
              <a:fillRef idx="2">
                <a:schemeClr val="dk1"/>
              </a:fillRef>
              <a:effectRef idx="1">
                <a:schemeClr val="dk1"/>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en-US"/>
              </a:p>
            </p:txBody>
          </p:sp>
          <p:sp>
            <p:nvSpPr>
              <p:cNvPr id="24" name="Flowchart: Delay 23"/>
              <p:cNvSpPr/>
              <p:nvPr/>
            </p:nvSpPr>
            <p:spPr>
              <a:xfrm rot="16200000">
                <a:off x="4572000" y="381000"/>
                <a:ext cx="304800" cy="152400"/>
              </a:xfrm>
              <a:prstGeom prst="flowChartDelay">
                <a:avLst/>
              </a:prstGeom>
            </p:spPr>
            <p:style>
              <a:lnRef idx="1">
                <a:schemeClr val="dk1"/>
              </a:lnRef>
              <a:fillRef idx="3">
                <a:schemeClr val="dk1"/>
              </a:fillRef>
              <a:effectRef idx="2">
                <a:schemeClr val="dk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grpSp>
          <p:nvGrpSpPr>
            <p:cNvPr id="20" name="Group 19"/>
            <p:cNvGrpSpPr/>
            <p:nvPr/>
          </p:nvGrpSpPr>
          <p:grpSpPr>
            <a:xfrm rot="16200000" flipH="1">
              <a:off x="3657600" y="1295400"/>
              <a:ext cx="152400" cy="1828800"/>
              <a:chOff x="4648200" y="304800"/>
              <a:chExt cx="152400" cy="1828800"/>
            </a:xfrm>
          </p:grpSpPr>
          <p:sp>
            <p:nvSpPr>
              <p:cNvPr id="21" name="Rectangle 20"/>
              <p:cNvSpPr/>
              <p:nvPr/>
            </p:nvSpPr>
            <p:spPr>
              <a:xfrm>
                <a:off x="4648200" y="609600"/>
                <a:ext cx="152400" cy="1524000"/>
              </a:xfrm>
              <a:prstGeom prst="rect">
                <a:avLst/>
              </a:prstGeom>
            </p:spPr>
            <p:style>
              <a:lnRef idx="1">
                <a:schemeClr val="dk1"/>
              </a:lnRef>
              <a:fillRef idx="2">
                <a:schemeClr val="dk1"/>
              </a:fillRef>
              <a:effectRef idx="1">
                <a:schemeClr val="dk1"/>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en-US"/>
              </a:p>
            </p:txBody>
          </p:sp>
          <p:sp>
            <p:nvSpPr>
              <p:cNvPr id="22" name="Flowchart: Delay 21"/>
              <p:cNvSpPr/>
              <p:nvPr/>
            </p:nvSpPr>
            <p:spPr>
              <a:xfrm rot="16200000">
                <a:off x="4572000" y="381000"/>
                <a:ext cx="304800" cy="152400"/>
              </a:xfrm>
              <a:prstGeom prst="flowChartDelay">
                <a:avLst/>
              </a:prstGeom>
            </p:spPr>
            <p:style>
              <a:lnRef idx="1">
                <a:schemeClr val="dk1"/>
              </a:lnRef>
              <a:fillRef idx="3">
                <a:schemeClr val="dk1"/>
              </a:fillRef>
              <a:effectRef idx="2">
                <a:schemeClr val="dk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grpSp>
    </p:spTree>
    <p:extLst>
      <p:ext uri="{BB962C8B-B14F-4D97-AF65-F5344CB8AC3E}">
        <p14:creationId xmlns:p14="http://schemas.microsoft.com/office/powerpoint/2010/main" val="780045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381000"/>
            <a:ext cx="4572000" cy="1815882"/>
          </a:xfrm>
          <a:prstGeom prst="rect">
            <a:avLst/>
          </a:prstGeom>
        </p:spPr>
        <p:txBody>
          <a:bodyPr>
            <a:spAutoFit/>
          </a:bodyPr>
          <a:lstStyle/>
          <a:p>
            <a:r>
              <a:rPr lang="en-US" sz="2800" dirty="0">
                <a:latin typeface="+mj-lt"/>
              </a:rPr>
              <a:t>In how many ways can you divide a square into four identical parts? </a:t>
            </a:r>
            <a:endParaRPr lang="en-US" sz="2800" dirty="0" smtClean="0">
              <a:latin typeface="+mj-lt"/>
            </a:endParaRPr>
          </a:p>
          <a:p>
            <a:r>
              <a:rPr lang="en-US" sz="2800" dirty="0" smtClean="0">
                <a:latin typeface="+mj-lt"/>
              </a:rPr>
              <a:t>Aim </a:t>
            </a:r>
            <a:r>
              <a:rPr lang="en-US" sz="2800" dirty="0">
                <a:latin typeface="+mj-lt"/>
              </a:rPr>
              <a:t>for ten different ways.</a:t>
            </a:r>
          </a:p>
        </p:txBody>
      </p:sp>
      <p:grpSp>
        <p:nvGrpSpPr>
          <p:cNvPr id="3" name="Group 2"/>
          <p:cNvGrpSpPr/>
          <p:nvPr/>
        </p:nvGrpSpPr>
        <p:grpSpPr>
          <a:xfrm>
            <a:off x="990600" y="3123406"/>
            <a:ext cx="7086600" cy="3277394"/>
            <a:chOff x="381000" y="381000"/>
            <a:chExt cx="7086600" cy="3277394"/>
          </a:xfrm>
        </p:grpSpPr>
        <p:sp>
          <p:nvSpPr>
            <p:cNvPr id="4" name="Rectangle 3"/>
            <p:cNvSpPr/>
            <p:nvPr/>
          </p:nvSpPr>
          <p:spPr>
            <a:xfrm>
              <a:off x="381000" y="381000"/>
              <a:ext cx="1600200" cy="1524000"/>
            </a:xfrm>
            <a:prstGeom prst="rect">
              <a:avLst/>
            </a:prstGeom>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en-US"/>
            </a:p>
          </p:txBody>
        </p:sp>
        <p:cxnSp>
          <p:nvCxnSpPr>
            <p:cNvPr id="5" name="Straight Connector 4"/>
            <p:cNvCxnSpPr>
              <a:stCxn id="4" idx="0"/>
              <a:endCxn id="4" idx="2"/>
            </p:cNvCxnSpPr>
            <p:nvPr/>
          </p:nvCxnSpPr>
          <p:spPr>
            <a:xfrm rot="16200000" flipH="1">
              <a:off x="419100" y="1143000"/>
              <a:ext cx="152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a:stCxn id="4" idx="1"/>
              <a:endCxn id="4" idx="3"/>
            </p:cNvCxnSpPr>
            <p:nvPr/>
          </p:nvCxnSpPr>
          <p:spPr>
            <a:xfrm rot="10800000" flipH="1">
              <a:off x="381000" y="1143000"/>
              <a:ext cx="16002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2209800" y="381000"/>
              <a:ext cx="1600200" cy="1524000"/>
            </a:xfrm>
            <a:prstGeom prst="rect">
              <a:avLst/>
            </a:prstGeom>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en-US"/>
            </a:p>
          </p:txBody>
        </p:sp>
        <p:cxnSp>
          <p:nvCxnSpPr>
            <p:cNvPr id="8" name="Straight Connector 7"/>
            <p:cNvCxnSpPr>
              <a:stCxn id="7" idx="0"/>
              <a:endCxn id="7" idx="2"/>
            </p:cNvCxnSpPr>
            <p:nvPr/>
          </p:nvCxnSpPr>
          <p:spPr>
            <a:xfrm rot="16200000" flipH="1">
              <a:off x="2247900" y="1143000"/>
              <a:ext cx="152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5400000">
              <a:off x="1828800" y="1143000"/>
              <a:ext cx="152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2667000" y="1143000"/>
              <a:ext cx="15240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4038600" y="381000"/>
              <a:ext cx="1600200" cy="1524000"/>
            </a:xfrm>
            <a:prstGeom prst="rect">
              <a:avLst/>
            </a:prstGeom>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en-US"/>
            </a:p>
          </p:txBody>
        </p:sp>
        <p:cxnSp>
          <p:nvCxnSpPr>
            <p:cNvPr id="12" name="Straight Connector 11"/>
            <p:cNvCxnSpPr/>
            <p:nvPr/>
          </p:nvCxnSpPr>
          <p:spPr>
            <a:xfrm>
              <a:off x="4038600" y="381000"/>
              <a:ext cx="1600200" cy="1524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4038600" y="381000"/>
              <a:ext cx="1600200" cy="1524000"/>
            </a:xfrm>
            <a:prstGeom prst="line">
              <a:avLst/>
            </a:prstGeom>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5867400" y="381000"/>
              <a:ext cx="1600200" cy="1524000"/>
            </a:xfrm>
            <a:prstGeom prst="rect">
              <a:avLst/>
            </a:prstGeom>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en-US"/>
            </a:p>
          </p:txBody>
        </p:sp>
        <p:cxnSp>
          <p:nvCxnSpPr>
            <p:cNvPr id="15" name="Straight Connector 14"/>
            <p:cNvCxnSpPr>
              <a:endCxn id="14" idx="2"/>
            </p:cNvCxnSpPr>
            <p:nvPr/>
          </p:nvCxnSpPr>
          <p:spPr>
            <a:xfrm rot="16200000" flipH="1">
              <a:off x="5505450" y="742950"/>
              <a:ext cx="1524000" cy="8001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14" idx="0"/>
            </p:cNvCxnSpPr>
            <p:nvPr/>
          </p:nvCxnSpPr>
          <p:spPr>
            <a:xfrm rot="16200000" flipH="1">
              <a:off x="6305550" y="742950"/>
              <a:ext cx="1524000" cy="800100"/>
            </a:xfrm>
            <a:prstGeom prst="line">
              <a:avLst/>
            </a:prstGeom>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381000" y="2133600"/>
              <a:ext cx="1600200" cy="1524000"/>
            </a:xfrm>
            <a:prstGeom prst="rect">
              <a:avLst/>
            </a:prstGeom>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en-US"/>
            </a:p>
          </p:txBody>
        </p:sp>
        <p:cxnSp>
          <p:nvCxnSpPr>
            <p:cNvPr id="18" name="Straight Connector 17"/>
            <p:cNvCxnSpPr>
              <a:stCxn id="17" idx="0"/>
              <a:endCxn id="17" idx="2"/>
            </p:cNvCxnSpPr>
            <p:nvPr/>
          </p:nvCxnSpPr>
          <p:spPr>
            <a:xfrm rot="16200000" flipH="1">
              <a:off x="419100" y="2895600"/>
              <a:ext cx="152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14" idx="0"/>
              <a:endCxn id="14" idx="2"/>
            </p:cNvCxnSpPr>
            <p:nvPr/>
          </p:nvCxnSpPr>
          <p:spPr>
            <a:xfrm rot="16200000" flipH="1">
              <a:off x="5905500" y="1143000"/>
              <a:ext cx="1524000" cy="1588"/>
            </a:xfrm>
            <a:prstGeom prst="line">
              <a:avLst/>
            </a:prstGeom>
          </p:spPr>
          <p:style>
            <a:lnRef idx="1">
              <a:schemeClr val="accent1"/>
            </a:lnRef>
            <a:fillRef idx="0">
              <a:schemeClr val="accent1"/>
            </a:fillRef>
            <a:effectRef idx="0">
              <a:schemeClr val="accent1"/>
            </a:effectRef>
            <a:fontRef idx="minor">
              <a:schemeClr val="tx1"/>
            </a:fontRef>
          </p:style>
        </p:cxnSp>
        <p:grpSp>
          <p:nvGrpSpPr>
            <p:cNvPr id="20" name="Group 19"/>
            <p:cNvGrpSpPr/>
            <p:nvPr/>
          </p:nvGrpSpPr>
          <p:grpSpPr>
            <a:xfrm>
              <a:off x="1370806" y="2134394"/>
              <a:ext cx="382588" cy="1524000"/>
              <a:chOff x="1370806" y="2134394"/>
              <a:chExt cx="382588" cy="1524000"/>
            </a:xfrm>
          </p:grpSpPr>
          <p:cxnSp>
            <p:nvCxnSpPr>
              <p:cNvPr id="35" name="Straight Connector 34"/>
              <p:cNvCxnSpPr/>
              <p:nvPr/>
            </p:nvCxnSpPr>
            <p:spPr>
              <a:xfrm rot="5400000">
                <a:off x="990600" y="2514600"/>
                <a:ext cx="762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flipH="1" flipV="1">
                <a:off x="1371600" y="3276600"/>
                <a:ext cx="762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1371600" y="2895600"/>
                <a:ext cx="381000" cy="1588"/>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21" name="Group 20"/>
            <p:cNvGrpSpPr/>
            <p:nvPr/>
          </p:nvGrpSpPr>
          <p:grpSpPr>
            <a:xfrm>
              <a:off x="609600" y="2133600"/>
              <a:ext cx="382588" cy="1524000"/>
              <a:chOff x="1370806" y="2134394"/>
              <a:chExt cx="382588" cy="1524000"/>
            </a:xfrm>
          </p:grpSpPr>
          <p:cxnSp>
            <p:nvCxnSpPr>
              <p:cNvPr id="32" name="Straight Connector 31"/>
              <p:cNvCxnSpPr/>
              <p:nvPr/>
            </p:nvCxnSpPr>
            <p:spPr>
              <a:xfrm rot="5400000">
                <a:off x="990600" y="2514600"/>
                <a:ext cx="762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5400000" flipH="1" flipV="1">
                <a:off x="1371600" y="3276600"/>
                <a:ext cx="762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1371600" y="2895600"/>
                <a:ext cx="381000"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22" name="Rectangle 21"/>
            <p:cNvSpPr/>
            <p:nvPr/>
          </p:nvSpPr>
          <p:spPr>
            <a:xfrm>
              <a:off x="2209800" y="2133600"/>
              <a:ext cx="1600200" cy="1524000"/>
            </a:xfrm>
            <a:prstGeom prst="rect">
              <a:avLst/>
            </a:prstGeom>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en-US"/>
            </a:p>
          </p:txBody>
        </p:sp>
        <p:cxnSp>
          <p:nvCxnSpPr>
            <p:cNvPr id="23" name="Curved Connector 22"/>
            <p:cNvCxnSpPr/>
            <p:nvPr/>
          </p:nvCxnSpPr>
          <p:spPr>
            <a:xfrm>
              <a:off x="2209800" y="2133600"/>
              <a:ext cx="1600200" cy="1524000"/>
            </a:xfrm>
            <a:prstGeom prst="curved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24" name="Curved Connector 23"/>
            <p:cNvCxnSpPr/>
            <p:nvPr/>
          </p:nvCxnSpPr>
          <p:spPr>
            <a:xfrm rot="5400000">
              <a:off x="2209800" y="2133600"/>
              <a:ext cx="1524000" cy="1524000"/>
            </a:xfrm>
            <a:prstGeom prst="curvedConnector3">
              <a:avLst>
                <a:gd name="adj1" fmla="val 50000"/>
              </a:avLst>
            </a:prstGeom>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4038600" y="2133600"/>
              <a:ext cx="1600200" cy="1524000"/>
            </a:xfrm>
            <a:prstGeom prst="rect">
              <a:avLst/>
            </a:prstGeom>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en-US"/>
            </a:p>
          </p:txBody>
        </p:sp>
        <p:cxnSp>
          <p:nvCxnSpPr>
            <p:cNvPr id="26" name="Straight Connector 25"/>
            <p:cNvCxnSpPr/>
            <p:nvPr/>
          </p:nvCxnSpPr>
          <p:spPr>
            <a:xfrm rot="16200000" flipH="1">
              <a:off x="4076700" y="2476500"/>
              <a:ext cx="1524000" cy="838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V="1">
              <a:off x="4038600" y="2438400"/>
              <a:ext cx="1600200" cy="838200"/>
            </a:xfrm>
            <a:prstGeom prst="line">
              <a:avLst/>
            </a:prstGeom>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5867400" y="2133600"/>
              <a:ext cx="1600200" cy="1524000"/>
            </a:xfrm>
            <a:prstGeom prst="rect">
              <a:avLst/>
            </a:prstGeom>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en-US"/>
            </a:p>
          </p:txBody>
        </p:sp>
        <p:cxnSp>
          <p:nvCxnSpPr>
            <p:cNvPr id="29" name="Straight Connector 28"/>
            <p:cNvCxnSpPr>
              <a:stCxn id="28" idx="0"/>
              <a:endCxn id="28" idx="2"/>
            </p:cNvCxnSpPr>
            <p:nvPr/>
          </p:nvCxnSpPr>
          <p:spPr>
            <a:xfrm rot="16200000" flipH="1">
              <a:off x="5905500" y="2895600"/>
              <a:ext cx="152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Curved Connector 29"/>
            <p:cNvCxnSpPr/>
            <p:nvPr/>
          </p:nvCxnSpPr>
          <p:spPr>
            <a:xfrm rot="16200000" flipH="1">
              <a:off x="5524500" y="2705100"/>
              <a:ext cx="1524000" cy="381000"/>
            </a:xfrm>
            <a:prstGeom prst="curved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31" name="Curved Connector 30"/>
            <p:cNvCxnSpPr/>
            <p:nvPr/>
          </p:nvCxnSpPr>
          <p:spPr>
            <a:xfrm rot="16200000" flipH="1">
              <a:off x="6286500" y="2705101"/>
              <a:ext cx="1524000" cy="381000"/>
            </a:xfrm>
            <a:prstGeom prst="curvedConnector3">
              <a:avLst>
                <a:gd name="adj1" fmla="val 50000"/>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98530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01623" y="2979003"/>
            <a:ext cx="3446777" cy="830997"/>
          </a:xfrm>
          <a:prstGeom prst="rect">
            <a:avLst/>
          </a:prstGeom>
          <a:noFill/>
          <a:ln>
            <a:solidFill>
              <a:schemeClr val="accent1"/>
            </a:solidFill>
            <a:prstDash val="dash"/>
          </a:ln>
        </p:spPr>
        <p:txBody>
          <a:bodyPr wrap="none" rtlCol="0">
            <a:spAutoFit/>
          </a:bodyPr>
          <a:lstStyle/>
          <a:p>
            <a:r>
              <a:rPr lang="en-US" sz="4800" dirty="0" smtClean="0"/>
              <a:t>The half of 8</a:t>
            </a:r>
            <a:endParaRPr lang="en-US" sz="4800" dirty="0"/>
          </a:p>
        </p:txBody>
      </p:sp>
      <p:grpSp>
        <p:nvGrpSpPr>
          <p:cNvPr id="24" name="Group 23"/>
          <p:cNvGrpSpPr/>
          <p:nvPr/>
        </p:nvGrpSpPr>
        <p:grpSpPr>
          <a:xfrm>
            <a:off x="1676401" y="1341189"/>
            <a:ext cx="838199" cy="868611"/>
            <a:chOff x="381000" y="731589"/>
            <a:chExt cx="838199" cy="868611"/>
          </a:xfrm>
        </p:grpSpPr>
        <p:sp>
          <p:nvSpPr>
            <p:cNvPr id="8" name="TextBox 7"/>
            <p:cNvSpPr txBox="1"/>
            <p:nvPr/>
          </p:nvSpPr>
          <p:spPr>
            <a:xfrm rot="5400000">
              <a:off x="502989" y="891191"/>
              <a:ext cx="587020" cy="830997"/>
            </a:xfrm>
            <a:prstGeom prst="rect">
              <a:avLst/>
            </a:prstGeom>
            <a:noFill/>
          </p:spPr>
          <p:txBody>
            <a:bodyPr wrap="none" rtlCol="0">
              <a:spAutoFit/>
            </a:bodyPr>
            <a:lstStyle/>
            <a:p>
              <a:r>
                <a:rPr lang="en-US" sz="4800" dirty="0" smtClean="0">
                  <a:solidFill>
                    <a:schemeClr val="bg2"/>
                  </a:solidFill>
                </a:rPr>
                <a:t>O</a:t>
              </a:r>
              <a:endParaRPr lang="en-US" sz="4800" dirty="0">
                <a:solidFill>
                  <a:schemeClr val="bg2"/>
                </a:solidFill>
              </a:endParaRPr>
            </a:p>
          </p:txBody>
        </p:sp>
        <p:sp>
          <p:nvSpPr>
            <p:cNvPr id="7" name="TextBox 6"/>
            <p:cNvSpPr txBox="1"/>
            <p:nvPr/>
          </p:nvSpPr>
          <p:spPr>
            <a:xfrm rot="5400000">
              <a:off x="510191" y="609600"/>
              <a:ext cx="587020" cy="830997"/>
            </a:xfrm>
            <a:prstGeom prst="rect">
              <a:avLst/>
            </a:prstGeom>
            <a:noFill/>
          </p:spPr>
          <p:txBody>
            <a:bodyPr wrap="none" rtlCol="0">
              <a:spAutoFit/>
            </a:bodyPr>
            <a:lstStyle/>
            <a:p>
              <a:r>
                <a:rPr lang="en-US" sz="4800" dirty="0" smtClean="0"/>
                <a:t>O</a:t>
              </a:r>
              <a:endParaRPr lang="en-US" sz="4800" dirty="0"/>
            </a:p>
          </p:txBody>
        </p:sp>
      </p:grpSp>
      <p:grpSp>
        <p:nvGrpSpPr>
          <p:cNvPr id="16" name="Group 15"/>
          <p:cNvGrpSpPr/>
          <p:nvPr/>
        </p:nvGrpSpPr>
        <p:grpSpPr>
          <a:xfrm rot="10800000">
            <a:off x="4953000" y="609600"/>
            <a:ext cx="914400" cy="1066800"/>
            <a:chOff x="4953000" y="609600"/>
            <a:chExt cx="914400" cy="1066800"/>
          </a:xfrm>
        </p:grpSpPr>
        <p:sp>
          <p:nvSpPr>
            <p:cNvPr id="13" name="Rounded Rectangle 12"/>
            <p:cNvSpPr/>
            <p:nvPr/>
          </p:nvSpPr>
          <p:spPr>
            <a:xfrm>
              <a:off x="4953000" y="731588"/>
              <a:ext cx="685800" cy="411412"/>
            </a:xfrm>
            <a:prstGeom prst="roundRect">
              <a:avLst>
                <a:gd name="adj" fmla="val 50000"/>
              </a:avLst>
            </a:prstGeom>
            <a:ln>
              <a:prstDash val="solid"/>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4" name="Rounded Rectangle 13"/>
            <p:cNvSpPr/>
            <p:nvPr/>
          </p:nvSpPr>
          <p:spPr>
            <a:xfrm>
              <a:off x="4953000" y="1188788"/>
              <a:ext cx="685800" cy="411412"/>
            </a:xfrm>
            <a:prstGeom prst="roundRect">
              <a:avLst>
                <a:gd name="adj" fmla="val 50000"/>
              </a:avLst>
            </a:prstGeom>
            <a:ln>
              <a:prstDash val="solid"/>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5" name="Rectangle 14"/>
            <p:cNvSpPr/>
            <p:nvPr/>
          </p:nvSpPr>
          <p:spPr>
            <a:xfrm>
              <a:off x="5295900" y="609600"/>
              <a:ext cx="571500" cy="10668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p:cNvGrpSpPr/>
          <p:nvPr/>
        </p:nvGrpSpPr>
        <p:grpSpPr>
          <a:xfrm>
            <a:off x="1371600" y="4495800"/>
            <a:ext cx="914400" cy="1066800"/>
            <a:chOff x="4953000" y="609600"/>
            <a:chExt cx="914400" cy="1066800"/>
          </a:xfrm>
        </p:grpSpPr>
        <p:sp>
          <p:nvSpPr>
            <p:cNvPr id="19" name="Rounded Rectangle 18"/>
            <p:cNvSpPr/>
            <p:nvPr/>
          </p:nvSpPr>
          <p:spPr>
            <a:xfrm>
              <a:off x="4953000" y="731588"/>
              <a:ext cx="685800" cy="411412"/>
            </a:xfrm>
            <a:prstGeom prst="roundRect">
              <a:avLst>
                <a:gd name="adj" fmla="val 50000"/>
              </a:avLst>
            </a:prstGeom>
            <a:ln>
              <a:prstDash val="solid"/>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0" name="Rounded Rectangle 19"/>
            <p:cNvSpPr/>
            <p:nvPr/>
          </p:nvSpPr>
          <p:spPr>
            <a:xfrm>
              <a:off x="4953000" y="1188788"/>
              <a:ext cx="685800" cy="411412"/>
            </a:xfrm>
            <a:prstGeom prst="roundRect">
              <a:avLst>
                <a:gd name="adj" fmla="val 50000"/>
              </a:avLst>
            </a:prstGeom>
            <a:ln>
              <a:prstDash val="solid"/>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1" name="Rectangle 20"/>
            <p:cNvSpPr/>
            <p:nvPr/>
          </p:nvSpPr>
          <p:spPr>
            <a:xfrm>
              <a:off x="5295900" y="609600"/>
              <a:ext cx="571500" cy="10668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TextBox 21"/>
          <p:cNvSpPr txBox="1"/>
          <p:nvPr/>
        </p:nvSpPr>
        <p:spPr>
          <a:xfrm>
            <a:off x="6248400" y="2971800"/>
            <a:ext cx="1140056" cy="830997"/>
          </a:xfrm>
          <a:prstGeom prst="rect">
            <a:avLst/>
          </a:prstGeom>
          <a:noFill/>
        </p:spPr>
        <p:txBody>
          <a:bodyPr wrap="none" rtlCol="0">
            <a:spAutoFit/>
          </a:bodyPr>
          <a:lstStyle/>
          <a:p>
            <a:r>
              <a:rPr lang="en-US" sz="4800" dirty="0" smtClean="0"/>
              <a:t> = 4</a:t>
            </a:r>
            <a:endParaRPr lang="en-US" sz="4800" dirty="0"/>
          </a:p>
        </p:txBody>
      </p:sp>
      <p:grpSp>
        <p:nvGrpSpPr>
          <p:cNvPr id="3" name="Group 2"/>
          <p:cNvGrpSpPr/>
          <p:nvPr/>
        </p:nvGrpSpPr>
        <p:grpSpPr>
          <a:xfrm>
            <a:off x="5941508" y="4343400"/>
            <a:ext cx="2973891" cy="2215991"/>
            <a:chOff x="5941508" y="4343400"/>
            <a:chExt cx="2973891" cy="2215991"/>
          </a:xfrm>
        </p:grpSpPr>
        <p:sp>
          <p:nvSpPr>
            <p:cNvPr id="4" name="TextBox 3"/>
            <p:cNvSpPr txBox="1"/>
            <p:nvPr/>
          </p:nvSpPr>
          <p:spPr>
            <a:xfrm>
              <a:off x="5941509" y="4343400"/>
              <a:ext cx="2525050" cy="2215991"/>
            </a:xfrm>
            <a:prstGeom prst="rect">
              <a:avLst/>
            </a:prstGeom>
            <a:noFill/>
          </p:spPr>
          <p:txBody>
            <a:bodyPr wrap="none" rtlCol="0">
              <a:spAutoFit/>
            </a:bodyPr>
            <a:lstStyle/>
            <a:p>
              <a:r>
                <a:rPr lang="en-US" sz="13800" dirty="0" smtClean="0">
                  <a:latin typeface="+mj-lt"/>
                </a:rPr>
                <a:t>VIII</a:t>
              </a:r>
              <a:endParaRPr lang="en-US" sz="13800" dirty="0">
                <a:latin typeface="+mj-lt"/>
              </a:endParaRPr>
            </a:p>
          </p:txBody>
        </p:sp>
        <p:sp>
          <p:nvSpPr>
            <p:cNvPr id="23" name="Rectangle 22"/>
            <p:cNvSpPr/>
            <p:nvPr/>
          </p:nvSpPr>
          <p:spPr>
            <a:xfrm>
              <a:off x="5941508" y="5451395"/>
              <a:ext cx="2973891" cy="87320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688557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fade">
                                      <p:cBhvr>
                                        <p:cTn id="17" dur="500"/>
                                        <p:tgtEl>
                                          <p:spTgt spid="2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outs:outSpaceData xmlns:outs="http://schemas.microsoft.com/office/2009/outspace/metadata">
  <outs:relatedDates/>
  <outs:relatedDocuments/>
  <outs:relatedPeople/>
  <outs:propertyMetadataList/>
  <outs:corruptMetadataWasLost/>
</outs:outSpaceData>
</file>

<file path=customXml/itemProps1.xml><?xml version="1.0" encoding="utf-8"?>
<ds:datastoreItem xmlns:ds="http://schemas.openxmlformats.org/officeDocument/2006/customXml" ds:itemID="{A7593BCD-ECCE-47D5-9164-D6C50E1391F8}">
  <ds:schemaRefs>
    <ds:schemaRef ds:uri="http://schemas.microsoft.com/office/2009/outspace/metadata"/>
  </ds:schemaRefs>
</ds:datastoreItem>
</file>

<file path=docProps/app.xml><?xml version="1.0" encoding="utf-8"?>
<Properties xmlns="http://schemas.openxmlformats.org/officeDocument/2006/extended-properties" xmlns:vt="http://schemas.openxmlformats.org/officeDocument/2006/docPropsVTypes">
  <Template>My Plain Template</Template>
  <TotalTime>4640</TotalTime>
  <Words>505</Words>
  <Application>Microsoft Office PowerPoint</Application>
  <PresentationFormat>On-screen Show (4:3)</PresentationFormat>
  <Paragraphs>83</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Module</vt:lpstr>
      <vt:lpstr>I n n o v a t i o 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Thinking Exercise</vt:lpstr>
      <vt:lpstr>Your Part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Innovation</dc:title>
  <dc:creator>JT</dc:creator>
  <cp:lastModifiedBy>JT</cp:lastModifiedBy>
  <cp:revision>265</cp:revision>
  <dcterms:created xsi:type="dcterms:W3CDTF">2009-02-20T11:23:01Z</dcterms:created>
  <dcterms:modified xsi:type="dcterms:W3CDTF">2010-06-23T16:54:08Z</dcterms:modified>
</cp:coreProperties>
</file>