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2"/>
  </p:sldMasterIdLst>
  <p:notesMasterIdLst>
    <p:notesMasterId r:id="rId14"/>
  </p:notesMasterIdLst>
  <p:sldIdLst>
    <p:sldId id="315" r:id="rId3"/>
    <p:sldId id="336" r:id="rId4"/>
    <p:sldId id="337" r:id="rId5"/>
    <p:sldId id="338" r:id="rId6"/>
    <p:sldId id="339" r:id="rId7"/>
    <p:sldId id="340" r:id="rId8"/>
    <p:sldId id="341" r:id="rId9"/>
    <p:sldId id="342" r:id="rId10"/>
    <p:sldId id="343" r:id="rId11"/>
    <p:sldId id="344" r:id="rId12"/>
    <p:sldId id="34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6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45D0-3725-42E1-AB4A-4B980CCED364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85B15-9BC9-4046-936C-4443E1303C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31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95742-F907-475F-B225-5500767D475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12D8-9FE9-434E-B036-3DF8560647B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participants are required to remember the symbols for the digits.</a:t>
            </a:r>
            <a:r>
              <a:rPr lang="en-US" baseline="0" dirty="0" smtClean="0"/>
              <a:t> 1-2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12D8-9FE9-434E-B036-3DF8560647B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percentage could answer?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12D8-9FE9-434E-B036-3DF8560647B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same sequence</a:t>
            </a:r>
            <a:r>
              <a:rPr lang="en-US" baseline="0" dirty="0" smtClean="0"/>
              <a:t> can be remembered in 15 seconds.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12D8-9FE9-434E-B036-3DF8560647B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percentage could answer?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12D8-9FE9-434E-B036-3DF8560647BD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 is better for computer. Visual is better for human. We</a:t>
            </a:r>
            <a:r>
              <a:rPr lang="en-US" baseline="0" dirty="0" smtClean="0"/>
              <a:t> remember faces than names.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12D8-9FE9-434E-B036-3DF8560647BD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chemeClr val="accent2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5F0BD9B-A282-43D6-891D-7A9F4D05CAA5}" type="datetimeFigureOut">
              <a:rPr lang="en-US" smtClean="0"/>
              <a:pPr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Session%205%20Materials/Hexacopter.mp4" TargetMode="External"/><Relationship Id="rId2" Type="http://schemas.openxmlformats.org/officeDocument/2006/relationships/hyperlink" Target="Session%205%20Materials/Mystery%20Comic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Session%205%20Materials/3d%20Printing%20a%20scaled%20down%20statue.avi" TargetMode="External"/><Relationship Id="rId5" Type="http://schemas.openxmlformats.org/officeDocument/2006/relationships/hyperlink" Target="Session%205%20Materials/3D%20Printer.pdf" TargetMode="External"/><Relationship Id="rId4" Type="http://schemas.openxmlformats.org/officeDocument/2006/relationships/hyperlink" Target="Session%205%20Materials/IPWARRIOR.WMV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Session%205%20Materials/Sensors%20and%20Sensitivity%20(economist).pdf" TargetMode="External"/><Relationship Id="rId2" Type="http://schemas.openxmlformats.org/officeDocument/2006/relationships/hyperlink" Target="Session%205%20Materials/The%20other%20kind%20of%20solar%20power%20(economist)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Session%205%20Materials/The%20Connected%20Car%20(economist)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E:\Collection\Presentations\Background\Demozos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066800" y="3660775"/>
            <a:ext cx="8077200" cy="1673225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72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 n </a:t>
            </a:r>
            <a:r>
              <a:rPr lang="en-US" sz="72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</a:t>
            </a:r>
            <a:r>
              <a:rPr lang="en-US" sz="72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o v a t </a:t>
            </a:r>
            <a:r>
              <a:rPr lang="en-US" sz="72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  <a:r>
              <a:rPr lang="en-US" sz="72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o n</a:t>
            </a:r>
            <a:endParaRPr lang="en-US" sz="72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872335"/>
            <a:ext cx="53820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http://jyoti.tandukar.net/innovation</a:t>
            </a:r>
          </a:p>
        </p:txBody>
      </p:sp>
      <p:pic>
        <p:nvPicPr>
          <p:cNvPr id="1027" name="Picture 3" descr="E:\Pictures\Funny\cool-ads-on-stairs-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3449596" cy="3564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:\Pictures\Funny\dsc00108-580x357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0"/>
            <a:ext cx="5791200" cy="3564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305800" y="5715000"/>
            <a:ext cx="7713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solidFill>
                  <a:schemeClr val="bg2"/>
                </a:solidFill>
                <a:latin typeface="Jokerman" pitchFamily="82" charset="0"/>
              </a:rPr>
              <a:t>5</a:t>
            </a:r>
            <a:endParaRPr lang="en-US" sz="7200" dirty="0">
              <a:solidFill>
                <a:schemeClr val="bg2"/>
              </a:solidFill>
              <a:latin typeface="Jokerman" pitchFamily="8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Read </a:t>
            </a:r>
            <a:r>
              <a:rPr lang="en-US" dirty="0" smtClean="0">
                <a:hlinkClick r:id="rId2" action="ppaction://hlinkfile"/>
              </a:rPr>
              <a:t>this</a:t>
            </a:r>
            <a:r>
              <a:rPr lang="en-US" dirty="0" smtClean="0"/>
              <a:t> comic, and think whether this could be a true story.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Watch </a:t>
            </a:r>
            <a:r>
              <a:rPr lang="en-US" dirty="0" smtClean="0">
                <a:hlinkClick r:id="rId3" action="ppaction://hlinkfile"/>
              </a:rPr>
              <a:t>this</a:t>
            </a:r>
            <a:r>
              <a:rPr lang="en-US" dirty="0" smtClean="0"/>
              <a:t> video on </a:t>
            </a:r>
            <a:r>
              <a:rPr lang="en-US" dirty="0" err="1" smtClean="0"/>
              <a:t>Hexacopter</a:t>
            </a:r>
            <a:r>
              <a:rPr lang="en-US" dirty="0" smtClean="0"/>
              <a:t>, and observe how things could be explained with limited text or voice.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Watch </a:t>
            </a:r>
            <a:r>
              <a:rPr lang="en-US" dirty="0" smtClean="0">
                <a:hlinkClick r:id="rId4" action="ppaction://hlinkfile"/>
              </a:rPr>
              <a:t>this</a:t>
            </a:r>
            <a:r>
              <a:rPr lang="en-US" dirty="0" smtClean="0"/>
              <a:t> video on IP to understand a complex phenomenon in simple way.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See </a:t>
            </a:r>
            <a:r>
              <a:rPr lang="en-US" dirty="0" smtClean="0">
                <a:hlinkClick r:id="rId5" action="ppaction://hlinkfile"/>
              </a:rPr>
              <a:t>this</a:t>
            </a:r>
            <a:r>
              <a:rPr lang="en-US" dirty="0" smtClean="0"/>
              <a:t> presentation and this </a:t>
            </a:r>
            <a:r>
              <a:rPr lang="en-US" dirty="0" smtClean="0">
                <a:hlinkClick r:id="rId6" action="ppaction://hlinkfile"/>
              </a:rPr>
              <a:t>video</a:t>
            </a:r>
            <a:r>
              <a:rPr lang="en-US" dirty="0" smtClean="0"/>
              <a:t> on 3D printer.</a:t>
            </a:r>
          </a:p>
          <a:p>
            <a:pPr>
              <a:spcAft>
                <a:spcPts val="1200"/>
              </a:spcAft>
            </a:pPr>
            <a:endParaRPr lang="en-US" dirty="0" smtClean="0"/>
          </a:p>
          <a:p>
            <a:pPr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96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Do your assigned reading:</a:t>
            </a:r>
          </a:p>
          <a:p>
            <a:pPr lvl="1">
              <a:spcAft>
                <a:spcPts val="1200"/>
              </a:spcAft>
            </a:pPr>
            <a:r>
              <a:rPr lang="en-US" dirty="0">
                <a:hlinkClick r:id="rId2" action="ppaction://hlinkfile"/>
              </a:rPr>
              <a:t>The other kind of solar power</a:t>
            </a:r>
            <a:endParaRPr lang="en-US" dirty="0"/>
          </a:p>
          <a:p>
            <a:pPr lvl="1">
              <a:spcAft>
                <a:spcPts val="1200"/>
              </a:spcAft>
            </a:pPr>
            <a:r>
              <a:rPr lang="en-US" dirty="0">
                <a:hlinkClick r:id="rId3" action="ppaction://hlinkfile"/>
              </a:rPr>
              <a:t>Sensors and Sensitivity</a:t>
            </a:r>
            <a:endParaRPr lang="en-US" dirty="0"/>
          </a:p>
          <a:p>
            <a:pPr lvl="1">
              <a:spcAft>
                <a:spcPts val="1200"/>
              </a:spcAft>
            </a:pPr>
            <a:r>
              <a:rPr lang="en-US" dirty="0">
                <a:hlinkClick r:id="rId4" action="ppaction://hlinkfile"/>
              </a:rPr>
              <a:t>The Connected </a:t>
            </a:r>
            <a:r>
              <a:rPr lang="en-US" dirty="0" smtClean="0">
                <a:hlinkClick r:id="rId4" action="ppaction://hlinkfile"/>
              </a:rPr>
              <a:t>Car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Do some additional research on your topic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Prepare an effective presentation (20 min) summarizing your topic to present in class.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859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digit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seven segment vs. New four segment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447800" y="3048000"/>
            <a:ext cx="1447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47800" y="4189412"/>
            <a:ext cx="1447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447800" y="5408612"/>
            <a:ext cx="1447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953294" y="3619500"/>
            <a:ext cx="8382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551906" y="3618706"/>
            <a:ext cx="8382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953294" y="4837906"/>
            <a:ext cx="8382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551906" y="4837906"/>
            <a:ext cx="8382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724400" y="3048000"/>
            <a:ext cx="1447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724400" y="4799012"/>
            <a:ext cx="1447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525294" y="3924300"/>
            <a:ext cx="1447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923506" y="3923506"/>
            <a:ext cx="1447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30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segment assignment</a:t>
            </a:r>
            <a:endParaRPr lang="en-US" dirty="0"/>
          </a:p>
        </p:txBody>
      </p:sp>
      <p:cxnSp>
        <p:nvCxnSpPr>
          <p:cNvPr id="68" name="Straight Connector 67"/>
          <p:cNvCxnSpPr/>
          <p:nvPr/>
        </p:nvCxnSpPr>
        <p:spPr>
          <a:xfrm>
            <a:off x="1869465" y="2972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>
            <a:off x="2288150" y="2515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1869465" y="41919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>
            <a:off x="2288150" y="37347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>
            <a:off x="1450781" y="37342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1945665" y="54111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1526981" y="49534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1945665" y="57150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1945665" y="66303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>
            <a:off x="2364350" y="61731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1" name="Content Placeholder 2"/>
          <p:cNvSpPr txBox="1">
            <a:spLocks/>
          </p:cNvSpPr>
          <p:nvPr/>
        </p:nvSpPr>
        <p:spPr>
          <a:xfrm>
            <a:off x="3429000" y="1981200"/>
            <a:ext cx="2819400" cy="438912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7200" dirty="0"/>
              <a:t>5</a:t>
            </a: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7200" dirty="0"/>
              <a:t>6</a:t>
            </a: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4993665" y="20574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4993665" y="2972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>
            <a:off x="5412350" y="2515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>
            <a:off x="4574981" y="2515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4993665" y="32766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4993665" y="41919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rot="5400000">
            <a:off x="4574981" y="37342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5069865" y="44958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5400000">
            <a:off x="5488550" y="49539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5069865" y="57150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>
            <a:off x="5488550" y="61731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>
            <a:off x="4651181" y="61726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2" name="Content Placeholder 2"/>
          <p:cNvSpPr txBox="1">
            <a:spLocks/>
          </p:cNvSpPr>
          <p:nvPr/>
        </p:nvSpPr>
        <p:spPr>
          <a:xfrm>
            <a:off x="6553200" y="1981200"/>
            <a:ext cx="19812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7200" dirty="0" smtClean="0"/>
              <a:t>9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4" name="Straight Connector 113"/>
          <p:cNvCxnSpPr/>
          <p:nvPr/>
        </p:nvCxnSpPr>
        <p:spPr>
          <a:xfrm>
            <a:off x="6974865" y="35814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>
            <a:off x="6556181" y="4039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Content Placeholder 2"/>
          <p:cNvSpPr txBox="1">
            <a:spLocks/>
          </p:cNvSpPr>
          <p:nvPr/>
        </p:nvSpPr>
        <p:spPr>
          <a:xfrm>
            <a:off x="457200" y="1981200"/>
            <a:ext cx="2819400" cy="438912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7200" noProof="0" dirty="0"/>
              <a:t>1</a:t>
            </a: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7200" noProof="0" dirty="0" smtClean="0"/>
              <a:t>2</a:t>
            </a: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7200" dirty="0"/>
              <a:t>3</a:t>
            </a:r>
            <a:endParaRPr kumimoji="0" lang="en-US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7200" dirty="0"/>
              <a:t>4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754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these numbers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50264" y="20574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50264" y="2972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1068949" y="2515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93265" y="2972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211950" y="2515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1374581" y="2515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36265" y="20574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36265" y="2972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354950" y="2515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517581" y="2515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79265" y="20574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3660581" y="2515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50264" y="457117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1068949" y="411389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793265" y="457117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1374581" y="41134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936265" y="36557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936265" y="457117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3354950" y="411389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2517581" y="41134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079265" y="36557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4497950" y="411389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50264" y="61731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1068949" y="57159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231580" y="57154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793265" y="52578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793265" y="61731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2211950" y="57159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936265" y="52578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936265" y="61731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2517581" y="57154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079265" y="52578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497950" y="57159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3660581" y="57154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0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Was this exercise difficult to the audience of this kind?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Was the time given to memorize the symbols insufficient? Will increase in time help in achieving better result?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Were the symbols too similar to memorize without confusion? Will use of different colors for different symbols help in achieving better result?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Or could there be simply a better way of presenting the content so as to achieve better result?</a:t>
            </a:r>
          </a:p>
          <a:p>
            <a:pPr>
              <a:spcAft>
                <a:spcPts val="1200"/>
              </a:spcAft>
            </a:pPr>
            <a:endParaRPr lang="en-US" dirty="0" smtClean="0"/>
          </a:p>
          <a:p>
            <a:pPr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1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segment assignment revisited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003064" y="36557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003064" y="457117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421749" y="411389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584380" y="41134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03065" y="3353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4421750" y="2896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3584381" y="2896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783864" y="36576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783864" y="45729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3202549" y="41157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22265" y="36576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222265" y="45729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4803581" y="41152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003064" y="48749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4421749" y="533309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3584380" y="53326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222265" y="48768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03581" y="53344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222265" y="3353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4803581" y="2896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783864" y="3353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>
            <a:off x="3202549" y="2896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783864" y="48749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3202549" y="533309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>
            <a:off x="2020094" y="4152900"/>
            <a:ext cx="3429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>
            <a:off x="3239294" y="4152106"/>
            <a:ext cx="3429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2744788" y="3505200"/>
            <a:ext cx="3351212" cy="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2743200" y="4724400"/>
            <a:ext cx="3351212" cy="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051974" y="2445603"/>
            <a:ext cx="3770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1</a:t>
            </a:r>
            <a:endParaRPr lang="en-US" sz="4800" dirty="0"/>
          </a:p>
        </p:txBody>
      </p:sp>
      <p:sp>
        <p:nvSpPr>
          <p:cNvPr id="83" name="TextBox 82"/>
          <p:cNvSpPr txBox="1"/>
          <p:nvPr/>
        </p:nvSpPr>
        <p:spPr>
          <a:xfrm>
            <a:off x="4194974" y="2438400"/>
            <a:ext cx="482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257800" y="2438400"/>
            <a:ext cx="4651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3</a:t>
            </a:r>
            <a:endParaRPr lang="en-US" sz="4800" dirty="0"/>
          </a:p>
        </p:txBody>
      </p:sp>
      <p:sp>
        <p:nvSpPr>
          <p:cNvPr id="85" name="TextBox 84"/>
          <p:cNvSpPr txBox="1"/>
          <p:nvPr/>
        </p:nvSpPr>
        <p:spPr>
          <a:xfrm>
            <a:off x="3048000" y="3657600"/>
            <a:ext cx="511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4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194974" y="3657600"/>
            <a:ext cx="4780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5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257800" y="3664803"/>
            <a:ext cx="5180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6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3048000" y="4807803"/>
            <a:ext cx="482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7</a:t>
            </a:r>
            <a:endParaRPr lang="en-US" sz="4800" dirty="0"/>
          </a:p>
        </p:txBody>
      </p:sp>
      <p:sp>
        <p:nvSpPr>
          <p:cNvPr id="89" name="TextBox 88"/>
          <p:cNvSpPr txBox="1"/>
          <p:nvPr/>
        </p:nvSpPr>
        <p:spPr>
          <a:xfrm>
            <a:off x="4194974" y="4800600"/>
            <a:ext cx="5148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8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261774" y="4800600"/>
            <a:ext cx="5212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22040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write these numbers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50264" y="20574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50264" y="2972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1068949" y="2515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93265" y="2972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211950" y="2515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1374581" y="2515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36265" y="20574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36265" y="29727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354950" y="25155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517581" y="2515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79265" y="20574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3660581" y="25150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50264" y="457117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1068949" y="411389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793265" y="457117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1374581" y="41134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936265" y="36557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936265" y="457117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3354950" y="411389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2517581" y="41134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079265" y="36557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4497950" y="411389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50264" y="61731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1068949" y="57159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231580" y="57154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793265" y="52578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793265" y="61731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2211950" y="57159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936265" y="52578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936265" y="617318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2517581" y="57154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079265" y="525780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497950" y="5715905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3660581" y="5715490"/>
            <a:ext cx="756869" cy="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37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Vs.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>
                <a:latin typeface="+mj-lt"/>
              </a:rPr>
              <a:t>243087216513498733749130</a:t>
            </a:r>
          </a:p>
          <a:p>
            <a:r>
              <a:rPr lang="en-US" sz="3600" b="1" dirty="0" smtClean="0">
                <a:latin typeface="+mj-lt"/>
              </a:rPr>
              <a:t>243087216523498733749130</a:t>
            </a:r>
          </a:p>
          <a:p>
            <a:endParaRPr lang="en-US" sz="2400" b="1" dirty="0" smtClean="0"/>
          </a:p>
          <a:p>
            <a:pPr>
              <a:buNone/>
            </a:pPr>
            <a:endParaRPr lang="en-US" b="1" dirty="0">
              <a:latin typeface="+mj-lt"/>
            </a:endParaRPr>
          </a:p>
        </p:txBody>
      </p:sp>
      <p:pic>
        <p:nvPicPr>
          <p:cNvPr id="1026" name="Picture 2" descr="C:\Users\JT\Desktop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45345"/>
            <a:ext cx="4419600" cy="3312656"/>
          </a:xfrm>
          <a:prstGeom prst="rect">
            <a:avLst/>
          </a:prstGeom>
          <a:noFill/>
        </p:spPr>
      </p:pic>
      <p:pic>
        <p:nvPicPr>
          <p:cNvPr id="1027" name="Picture 3" descr="C:\Users\JT\Desktop\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3545345"/>
            <a:ext cx="4419600" cy="33126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327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/>
              <a:t>There are better ways of organizing our materials to make the lessons interesting, and easier to understand and remember.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As far as practicable, visual and graphical methods should be used in order to get better results. We remember very little of what we read compared to what we see.</a:t>
            </a:r>
          </a:p>
        </p:txBody>
      </p:sp>
    </p:spTree>
    <p:extLst>
      <p:ext uri="{BB962C8B-B14F-4D97-AF65-F5344CB8AC3E}">
        <p14:creationId xmlns:p14="http://schemas.microsoft.com/office/powerpoint/2010/main" val="695370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/>
  <outs:relatedDocuments/>
  <outs:relatedPeople/>
  <outs:propertyMetadataList/>
  <outs:corruptMetadataWasLost/>
</outs:outSpaceData>
</file>

<file path=customXml/itemProps1.xml><?xml version="1.0" encoding="utf-8"?>
<ds:datastoreItem xmlns:ds="http://schemas.openxmlformats.org/officeDocument/2006/customXml" ds:itemID="{A7593BCD-ECCE-47D5-9164-D6C50E1391F8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Plain Template</Template>
  <TotalTime>4191</TotalTime>
  <Words>352</Words>
  <Application>Microsoft Office PowerPoint</Application>
  <PresentationFormat>On-screen Show (4:3)</PresentationFormat>
  <Paragraphs>62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I n n o v a t i o n</vt:lpstr>
      <vt:lpstr>New digit representation</vt:lpstr>
      <vt:lpstr>4 segment assignment</vt:lpstr>
      <vt:lpstr>Write these numbers</vt:lpstr>
      <vt:lpstr>Analysis of the situation</vt:lpstr>
      <vt:lpstr>4 segment assignment revisited</vt:lpstr>
      <vt:lpstr>Now write these numbers</vt:lpstr>
      <vt:lpstr>Text Vs. Visual</vt:lpstr>
      <vt:lpstr>Concluding Messages</vt:lpstr>
      <vt:lpstr>Your Part</vt:lpstr>
      <vt:lpstr>Team Assignment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</dc:title>
  <dc:creator>JT</dc:creator>
  <cp:lastModifiedBy>JT</cp:lastModifiedBy>
  <cp:revision>239</cp:revision>
  <dcterms:created xsi:type="dcterms:W3CDTF">2009-02-20T11:23:01Z</dcterms:created>
  <dcterms:modified xsi:type="dcterms:W3CDTF">2010-06-28T09:25:22Z</dcterms:modified>
</cp:coreProperties>
</file>