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56" r:id="rId2"/>
    <p:sldId id="323" r:id="rId3"/>
    <p:sldId id="304" r:id="rId4"/>
    <p:sldId id="324" r:id="rId5"/>
    <p:sldId id="322" r:id="rId6"/>
    <p:sldId id="295" r:id="rId7"/>
    <p:sldId id="307" r:id="rId8"/>
    <p:sldId id="311" r:id="rId9"/>
    <p:sldId id="308" r:id="rId10"/>
    <p:sldId id="339" r:id="rId11"/>
    <p:sldId id="341" r:id="rId12"/>
    <p:sldId id="325" r:id="rId13"/>
    <p:sldId id="326" r:id="rId14"/>
    <p:sldId id="327" r:id="rId15"/>
    <p:sldId id="328" r:id="rId16"/>
    <p:sldId id="329" r:id="rId17"/>
    <p:sldId id="330" r:id="rId18"/>
    <p:sldId id="331" r:id="rId19"/>
    <p:sldId id="354" r:id="rId20"/>
    <p:sldId id="336" r:id="rId21"/>
    <p:sldId id="348" r:id="rId22"/>
    <p:sldId id="317" r:id="rId23"/>
    <p:sldId id="347" r:id="rId24"/>
    <p:sldId id="299" r:id="rId25"/>
    <p:sldId id="349" r:id="rId26"/>
    <p:sldId id="301" r:id="rId27"/>
    <p:sldId id="312" r:id="rId28"/>
    <p:sldId id="351" r:id="rId29"/>
    <p:sldId id="353" r:id="rId30"/>
    <p:sldId id="350" r:id="rId31"/>
    <p:sldId id="355" r:id="rId32"/>
    <p:sldId id="303" r:id="rId33"/>
    <p:sldId id="32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0062"/>
    <a:srgbClr val="EBB441"/>
    <a:srgbClr val="5A64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40" autoAdjust="0"/>
    <p:restoredTop sz="94660"/>
  </p:normalViewPr>
  <p:slideViewPr>
    <p:cSldViewPr>
      <p:cViewPr varScale="1">
        <p:scale>
          <a:sx n="59" d="100"/>
          <a:sy n="59" d="100"/>
        </p:scale>
        <p:origin x="-1488" y="-8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18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1FBA1-5FC8-4FB0-AB86-0BFAAF5A5E18}" type="doc">
      <dgm:prSet loTypeId="urn:microsoft.com/office/officeart/2005/8/layout/hProcess7#1" loCatId="process" qsTypeId="urn:microsoft.com/office/officeart/2005/8/quickstyle/simple4" qsCatId="simple" csTypeId="urn:microsoft.com/office/officeart/2005/8/colors/colorful4" csCatId="colorful" phldr="1"/>
      <dgm:spPr/>
      <dgm:t>
        <a:bodyPr/>
        <a:lstStyle/>
        <a:p>
          <a:endParaRPr lang="en-US"/>
        </a:p>
      </dgm:t>
    </dgm:pt>
    <dgm:pt modelId="{91E4F70F-8E0A-4F9F-91C0-7D722248296A}">
      <dgm:prSet phldrT="[Text]" custT="1"/>
      <dgm:spPr/>
      <dgm:t>
        <a:bodyPr/>
        <a:lstStyle/>
        <a:p>
          <a:pPr algn="l"/>
          <a:r>
            <a:rPr lang="en-US" sz="6000" dirty="0" smtClean="0"/>
            <a:t>75+</a:t>
          </a:r>
          <a:endParaRPr lang="en-US" sz="2600" dirty="0"/>
        </a:p>
      </dgm:t>
    </dgm:pt>
    <dgm:pt modelId="{F2921B0C-CA16-40C9-A9EB-B8DBEC75E341}" type="parTrans" cxnId="{AEBD7956-C692-45C2-A762-E9E735BA11BA}">
      <dgm:prSet/>
      <dgm:spPr/>
      <dgm:t>
        <a:bodyPr/>
        <a:lstStyle/>
        <a:p>
          <a:endParaRPr lang="en-US"/>
        </a:p>
      </dgm:t>
    </dgm:pt>
    <dgm:pt modelId="{9B2F094D-7A11-433A-A5E8-DCC3D7B4A1AD}" type="sibTrans" cxnId="{AEBD7956-C692-45C2-A762-E9E735BA11BA}">
      <dgm:prSet/>
      <dgm:spPr/>
      <dgm:t>
        <a:bodyPr/>
        <a:lstStyle/>
        <a:p>
          <a:endParaRPr lang="en-US"/>
        </a:p>
      </dgm:t>
    </dgm:pt>
    <dgm:pt modelId="{5FA93D84-093B-49BA-A883-D0985C2B8FE6}">
      <dgm:prSet phldrT="[Text]"/>
      <dgm:spPr/>
      <dgm:t>
        <a:bodyPr/>
        <a:lstStyle/>
        <a:p>
          <a:pPr algn="r"/>
          <a:r>
            <a:rPr lang="en-US" dirty="0" smtClean="0"/>
            <a:t>Nepal</a:t>
          </a:r>
          <a:endParaRPr lang="en-US" dirty="0"/>
        </a:p>
      </dgm:t>
    </dgm:pt>
    <dgm:pt modelId="{2296A15D-FF7F-45FF-80A0-29E243E989BE}" type="parTrans" cxnId="{B75147C5-8992-4C92-A608-60FD3E7AEA48}">
      <dgm:prSet/>
      <dgm:spPr/>
      <dgm:t>
        <a:bodyPr/>
        <a:lstStyle/>
        <a:p>
          <a:endParaRPr lang="en-US"/>
        </a:p>
      </dgm:t>
    </dgm:pt>
    <dgm:pt modelId="{16113719-E1FE-48FD-BBBB-0212005F2D14}" type="sibTrans" cxnId="{B75147C5-8992-4C92-A608-60FD3E7AEA48}">
      <dgm:prSet/>
      <dgm:spPr/>
      <dgm:t>
        <a:bodyPr/>
        <a:lstStyle/>
        <a:p>
          <a:endParaRPr lang="en-US"/>
        </a:p>
      </dgm:t>
    </dgm:pt>
    <dgm:pt modelId="{B0B9A51D-2651-4A7A-8FC1-CD912D5CC455}">
      <dgm:prSet phldrT="[Text]" custT="1"/>
      <dgm:spPr/>
      <dgm:t>
        <a:bodyPr/>
        <a:lstStyle/>
        <a:p>
          <a:pPr algn="l"/>
          <a:r>
            <a:rPr lang="en-US" sz="6600" smtClean="0"/>
            <a:t>17</a:t>
          </a:r>
          <a:r>
            <a:rPr lang="en-US" sz="6000" smtClean="0"/>
            <a:t>+</a:t>
          </a:r>
          <a:endParaRPr lang="en-US" sz="2600" dirty="0"/>
        </a:p>
      </dgm:t>
    </dgm:pt>
    <dgm:pt modelId="{0574003C-590B-4519-95C3-8B270A0175BD}" type="parTrans" cxnId="{20B31186-D78D-4C7C-A5FA-F18E3F4240FE}">
      <dgm:prSet/>
      <dgm:spPr/>
      <dgm:t>
        <a:bodyPr/>
        <a:lstStyle/>
        <a:p>
          <a:endParaRPr lang="en-US"/>
        </a:p>
      </dgm:t>
    </dgm:pt>
    <dgm:pt modelId="{19FB8014-ED20-4209-A5E8-8ECFE96CB6D2}" type="sibTrans" cxnId="{20B31186-D78D-4C7C-A5FA-F18E3F4240FE}">
      <dgm:prSet/>
      <dgm:spPr/>
      <dgm:t>
        <a:bodyPr/>
        <a:lstStyle/>
        <a:p>
          <a:endParaRPr lang="en-US"/>
        </a:p>
      </dgm:t>
    </dgm:pt>
    <dgm:pt modelId="{D64E1E2E-FC29-4F1D-8B89-DE05E6A31747}">
      <dgm:prSet phldrT="[Text]"/>
      <dgm:spPr/>
      <dgm:t>
        <a:bodyPr/>
        <a:lstStyle/>
        <a:p>
          <a:pPr algn="r"/>
          <a:r>
            <a:rPr lang="en-US" dirty="0" smtClean="0"/>
            <a:t>UK</a:t>
          </a:r>
          <a:endParaRPr lang="en-US" dirty="0"/>
        </a:p>
      </dgm:t>
    </dgm:pt>
    <dgm:pt modelId="{1657A82F-1E35-4F58-BEC7-99982BB8C58B}" type="parTrans" cxnId="{9231DAB7-EBBD-414C-8F9F-86DADEBF423F}">
      <dgm:prSet/>
      <dgm:spPr/>
      <dgm:t>
        <a:bodyPr/>
        <a:lstStyle/>
        <a:p>
          <a:endParaRPr lang="en-US"/>
        </a:p>
      </dgm:t>
    </dgm:pt>
    <dgm:pt modelId="{44D3B6A8-8256-4811-A042-BC30737A1D61}" type="sibTrans" cxnId="{9231DAB7-EBBD-414C-8F9F-86DADEBF423F}">
      <dgm:prSet/>
      <dgm:spPr/>
      <dgm:t>
        <a:bodyPr/>
        <a:lstStyle/>
        <a:p>
          <a:endParaRPr lang="en-US"/>
        </a:p>
      </dgm:t>
    </dgm:pt>
    <dgm:pt modelId="{1B7CE1A7-D63A-4CA3-A5F3-4F22AD654A0B}">
      <dgm:prSet phldrT="[Text]"/>
      <dgm:spPr/>
      <dgm:t>
        <a:bodyPr/>
        <a:lstStyle/>
        <a:p>
          <a:pPr algn="r"/>
          <a:r>
            <a:rPr lang="en-US" dirty="0" smtClean="0"/>
            <a:t>New York </a:t>
          </a:r>
          <a:endParaRPr lang="en-US" dirty="0"/>
        </a:p>
      </dgm:t>
    </dgm:pt>
    <dgm:pt modelId="{9B8CA465-0165-4BA2-A445-645504BFA3BC}" type="parTrans" cxnId="{A946BF5D-A8B6-46F4-8070-9B8D6612AEE1}">
      <dgm:prSet/>
      <dgm:spPr/>
      <dgm:t>
        <a:bodyPr/>
        <a:lstStyle/>
        <a:p>
          <a:endParaRPr lang="en-US"/>
        </a:p>
      </dgm:t>
    </dgm:pt>
    <dgm:pt modelId="{92709FDD-D823-4811-8AA5-84BB84D1215D}" type="sibTrans" cxnId="{A946BF5D-A8B6-46F4-8070-9B8D6612AEE1}">
      <dgm:prSet/>
      <dgm:spPr/>
      <dgm:t>
        <a:bodyPr/>
        <a:lstStyle/>
        <a:p>
          <a:endParaRPr lang="en-US"/>
        </a:p>
      </dgm:t>
    </dgm:pt>
    <dgm:pt modelId="{1297241B-8008-4F3B-847A-C0B39E1570B5}">
      <dgm:prSet phldrT="[Text]" custT="1"/>
      <dgm:spPr/>
      <dgm:t>
        <a:bodyPr/>
        <a:lstStyle/>
        <a:p>
          <a:pPr algn="l"/>
          <a:r>
            <a:rPr lang="en-US" sz="6000" smtClean="0"/>
            <a:t>11+</a:t>
          </a:r>
          <a:endParaRPr lang="en-US" sz="2600" dirty="0"/>
        </a:p>
      </dgm:t>
    </dgm:pt>
    <dgm:pt modelId="{9078B228-1907-475D-8F6E-7F8D6F32FDC0}" type="parTrans" cxnId="{B624AED3-B82C-42B5-9437-45B85C6D3C13}">
      <dgm:prSet/>
      <dgm:spPr/>
      <dgm:t>
        <a:bodyPr/>
        <a:lstStyle/>
        <a:p>
          <a:endParaRPr lang="en-US"/>
        </a:p>
      </dgm:t>
    </dgm:pt>
    <dgm:pt modelId="{C90B23E6-2485-4A85-A711-1559AAE91790}" type="sibTrans" cxnId="{B624AED3-B82C-42B5-9437-45B85C6D3C13}">
      <dgm:prSet/>
      <dgm:spPr/>
      <dgm:t>
        <a:bodyPr/>
        <a:lstStyle/>
        <a:p>
          <a:endParaRPr lang="en-US"/>
        </a:p>
      </dgm:t>
    </dgm:pt>
    <dgm:pt modelId="{3F429DB4-4279-4C96-B016-057FB7EBDC30}" type="pres">
      <dgm:prSet presAssocID="{7121FBA1-5FC8-4FB0-AB86-0BFAAF5A5E18}" presName="Name0" presStyleCnt="0">
        <dgm:presLayoutVars>
          <dgm:dir/>
          <dgm:animLvl val="lvl"/>
          <dgm:resizeHandles val="exact"/>
        </dgm:presLayoutVars>
      </dgm:prSet>
      <dgm:spPr/>
      <dgm:t>
        <a:bodyPr/>
        <a:lstStyle/>
        <a:p>
          <a:endParaRPr lang="en-US"/>
        </a:p>
      </dgm:t>
    </dgm:pt>
    <dgm:pt modelId="{12B11C39-51B4-471B-9B5B-381177556305}" type="pres">
      <dgm:prSet presAssocID="{91E4F70F-8E0A-4F9F-91C0-7D722248296A}" presName="compositeNode" presStyleCnt="0">
        <dgm:presLayoutVars>
          <dgm:bulletEnabled val="1"/>
        </dgm:presLayoutVars>
      </dgm:prSet>
      <dgm:spPr/>
      <dgm:t>
        <a:bodyPr/>
        <a:lstStyle/>
        <a:p>
          <a:endParaRPr lang="en-US"/>
        </a:p>
      </dgm:t>
    </dgm:pt>
    <dgm:pt modelId="{2CF40BC3-F084-4B32-BCFA-BF9C9E641662}" type="pres">
      <dgm:prSet presAssocID="{91E4F70F-8E0A-4F9F-91C0-7D722248296A}" presName="bgRect" presStyleLbl="node1" presStyleIdx="0" presStyleCnt="3"/>
      <dgm:spPr/>
      <dgm:t>
        <a:bodyPr/>
        <a:lstStyle/>
        <a:p>
          <a:endParaRPr lang="en-US"/>
        </a:p>
      </dgm:t>
    </dgm:pt>
    <dgm:pt modelId="{EC401862-A1C8-4165-B473-D91B4FF71BF5}" type="pres">
      <dgm:prSet presAssocID="{91E4F70F-8E0A-4F9F-91C0-7D722248296A}" presName="parentNode" presStyleLbl="node1" presStyleIdx="0" presStyleCnt="3">
        <dgm:presLayoutVars>
          <dgm:chMax val="0"/>
          <dgm:bulletEnabled val="1"/>
        </dgm:presLayoutVars>
      </dgm:prSet>
      <dgm:spPr/>
      <dgm:t>
        <a:bodyPr/>
        <a:lstStyle/>
        <a:p>
          <a:endParaRPr lang="en-US"/>
        </a:p>
      </dgm:t>
    </dgm:pt>
    <dgm:pt modelId="{3687B5EA-E797-4C42-9BFE-61D38C814AF1}" type="pres">
      <dgm:prSet presAssocID="{91E4F70F-8E0A-4F9F-91C0-7D722248296A}" presName="childNode" presStyleLbl="node1" presStyleIdx="0" presStyleCnt="3">
        <dgm:presLayoutVars>
          <dgm:bulletEnabled val="1"/>
        </dgm:presLayoutVars>
      </dgm:prSet>
      <dgm:spPr/>
      <dgm:t>
        <a:bodyPr/>
        <a:lstStyle/>
        <a:p>
          <a:endParaRPr lang="en-US"/>
        </a:p>
      </dgm:t>
    </dgm:pt>
    <dgm:pt modelId="{9490F7AD-B27A-4CC7-9BA5-BF20F79754D4}" type="pres">
      <dgm:prSet presAssocID="{9B2F094D-7A11-433A-A5E8-DCC3D7B4A1AD}" presName="hSp" presStyleCnt="0"/>
      <dgm:spPr/>
      <dgm:t>
        <a:bodyPr/>
        <a:lstStyle/>
        <a:p>
          <a:endParaRPr lang="en-US"/>
        </a:p>
      </dgm:t>
    </dgm:pt>
    <dgm:pt modelId="{E8AACE4A-B04C-452E-BE02-6E7F64BD5224}" type="pres">
      <dgm:prSet presAssocID="{9B2F094D-7A11-433A-A5E8-DCC3D7B4A1AD}" presName="vProcSp" presStyleCnt="0"/>
      <dgm:spPr/>
      <dgm:t>
        <a:bodyPr/>
        <a:lstStyle/>
        <a:p>
          <a:endParaRPr lang="en-US"/>
        </a:p>
      </dgm:t>
    </dgm:pt>
    <dgm:pt modelId="{4CA9D57E-5140-4E5D-96D1-020B052E03B3}" type="pres">
      <dgm:prSet presAssocID="{9B2F094D-7A11-433A-A5E8-DCC3D7B4A1AD}" presName="vSp1" presStyleCnt="0"/>
      <dgm:spPr/>
      <dgm:t>
        <a:bodyPr/>
        <a:lstStyle/>
        <a:p>
          <a:endParaRPr lang="en-US"/>
        </a:p>
      </dgm:t>
    </dgm:pt>
    <dgm:pt modelId="{093615EF-0BB5-4388-8E1F-D3EB0365803B}" type="pres">
      <dgm:prSet presAssocID="{9B2F094D-7A11-433A-A5E8-DCC3D7B4A1AD}" presName="simulatedConn" presStyleLbl="solidFgAcc1" presStyleIdx="0" presStyleCnt="2"/>
      <dgm:spPr/>
      <dgm:t>
        <a:bodyPr/>
        <a:lstStyle/>
        <a:p>
          <a:endParaRPr lang="en-US"/>
        </a:p>
      </dgm:t>
    </dgm:pt>
    <dgm:pt modelId="{9AA7D796-AE36-4E32-9A97-31CF06A75C46}" type="pres">
      <dgm:prSet presAssocID="{9B2F094D-7A11-433A-A5E8-DCC3D7B4A1AD}" presName="vSp2" presStyleCnt="0"/>
      <dgm:spPr/>
      <dgm:t>
        <a:bodyPr/>
        <a:lstStyle/>
        <a:p>
          <a:endParaRPr lang="en-US"/>
        </a:p>
      </dgm:t>
    </dgm:pt>
    <dgm:pt modelId="{061BE458-2631-4675-90D1-D65EEE53F6C7}" type="pres">
      <dgm:prSet presAssocID="{9B2F094D-7A11-433A-A5E8-DCC3D7B4A1AD}" presName="sibTrans" presStyleCnt="0"/>
      <dgm:spPr/>
      <dgm:t>
        <a:bodyPr/>
        <a:lstStyle/>
        <a:p>
          <a:endParaRPr lang="en-US"/>
        </a:p>
      </dgm:t>
    </dgm:pt>
    <dgm:pt modelId="{41763931-26E0-423A-BADA-1FD7CDF9E8BA}" type="pres">
      <dgm:prSet presAssocID="{B0B9A51D-2651-4A7A-8FC1-CD912D5CC455}" presName="compositeNode" presStyleCnt="0">
        <dgm:presLayoutVars>
          <dgm:bulletEnabled val="1"/>
        </dgm:presLayoutVars>
      </dgm:prSet>
      <dgm:spPr/>
      <dgm:t>
        <a:bodyPr/>
        <a:lstStyle/>
        <a:p>
          <a:endParaRPr lang="en-US"/>
        </a:p>
      </dgm:t>
    </dgm:pt>
    <dgm:pt modelId="{34094B1E-B783-4F9C-8FA3-F51FFF46940B}" type="pres">
      <dgm:prSet presAssocID="{B0B9A51D-2651-4A7A-8FC1-CD912D5CC455}" presName="bgRect" presStyleLbl="node1" presStyleIdx="1" presStyleCnt="3"/>
      <dgm:spPr/>
      <dgm:t>
        <a:bodyPr/>
        <a:lstStyle/>
        <a:p>
          <a:endParaRPr lang="en-US"/>
        </a:p>
      </dgm:t>
    </dgm:pt>
    <dgm:pt modelId="{1CE85F20-5198-426F-BD7D-64E80621C1E4}" type="pres">
      <dgm:prSet presAssocID="{B0B9A51D-2651-4A7A-8FC1-CD912D5CC455}" presName="parentNode" presStyleLbl="node1" presStyleIdx="1" presStyleCnt="3">
        <dgm:presLayoutVars>
          <dgm:chMax val="0"/>
          <dgm:bulletEnabled val="1"/>
        </dgm:presLayoutVars>
      </dgm:prSet>
      <dgm:spPr/>
      <dgm:t>
        <a:bodyPr/>
        <a:lstStyle/>
        <a:p>
          <a:endParaRPr lang="en-US"/>
        </a:p>
      </dgm:t>
    </dgm:pt>
    <dgm:pt modelId="{744D03E8-5720-4579-9DB3-254CC40E5E34}" type="pres">
      <dgm:prSet presAssocID="{B0B9A51D-2651-4A7A-8FC1-CD912D5CC455}" presName="childNode" presStyleLbl="node1" presStyleIdx="1" presStyleCnt="3">
        <dgm:presLayoutVars>
          <dgm:bulletEnabled val="1"/>
        </dgm:presLayoutVars>
      </dgm:prSet>
      <dgm:spPr/>
      <dgm:t>
        <a:bodyPr/>
        <a:lstStyle/>
        <a:p>
          <a:endParaRPr lang="en-US"/>
        </a:p>
      </dgm:t>
    </dgm:pt>
    <dgm:pt modelId="{3447EE54-12FF-47D0-844A-408AF3BB5F4D}" type="pres">
      <dgm:prSet presAssocID="{19FB8014-ED20-4209-A5E8-8ECFE96CB6D2}" presName="hSp" presStyleCnt="0"/>
      <dgm:spPr/>
      <dgm:t>
        <a:bodyPr/>
        <a:lstStyle/>
        <a:p>
          <a:endParaRPr lang="en-US"/>
        </a:p>
      </dgm:t>
    </dgm:pt>
    <dgm:pt modelId="{F10FEF14-797C-4B8A-8404-83C0C0BD231C}" type="pres">
      <dgm:prSet presAssocID="{19FB8014-ED20-4209-A5E8-8ECFE96CB6D2}" presName="vProcSp" presStyleCnt="0"/>
      <dgm:spPr/>
      <dgm:t>
        <a:bodyPr/>
        <a:lstStyle/>
        <a:p>
          <a:endParaRPr lang="en-US"/>
        </a:p>
      </dgm:t>
    </dgm:pt>
    <dgm:pt modelId="{EDF848F8-29AB-493B-9DF5-4F7076CFBF28}" type="pres">
      <dgm:prSet presAssocID="{19FB8014-ED20-4209-A5E8-8ECFE96CB6D2}" presName="vSp1" presStyleCnt="0"/>
      <dgm:spPr/>
      <dgm:t>
        <a:bodyPr/>
        <a:lstStyle/>
        <a:p>
          <a:endParaRPr lang="en-US"/>
        </a:p>
      </dgm:t>
    </dgm:pt>
    <dgm:pt modelId="{E9CD4C82-4024-400B-9504-69F12A3099BE}" type="pres">
      <dgm:prSet presAssocID="{19FB8014-ED20-4209-A5E8-8ECFE96CB6D2}" presName="simulatedConn" presStyleLbl="solidFgAcc1" presStyleIdx="1" presStyleCnt="2"/>
      <dgm:spPr/>
      <dgm:t>
        <a:bodyPr/>
        <a:lstStyle/>
        <a:p>
          <a:endParaRPr lang="en-US"/>
        </a:p>
      </dgm:t>
    </dgm:pt>
    <dgm:pt modelId="{4DD1F4AE-C652-4716-82F1-B7DE51A81102}" type="pres">
      <dgm:prSet presAssocID="{19FB8014-ED20-4209-A5E8-8ECFE96CB6D2}" presName="vSp2" presStyleCnt="0"/>
      <dgm:spPr/>
      <dgm:t>
        <a:bodyPr/>
        <a:lstStyle/>
        <a:p>
          <a:endParaRPr lang="en-US"/>
        </a:p>
      </dgm:t>
    </dgm:pt>
    <dgm:pt modelId="{8CA8D407-8EE8-4E0E-990D-1042A7D53994}" type="pres">
      <dgm:prSet presAssocID="{19FB8014-ED20-4209-A5E8-8ECFE96CB6D2}" presName="sibTrans" presStyleCnt="0"/>
      <dgm:spPr/>
      <dgm:t>
        <a:bodyPr/>
        <a:lstStyle/>
        <a:p>
          <a:endParaRPr lang="en-US"/>
        </a:p>
      </dgm:t>
    </dgm:pt>
    <dgm:pt modelId="{BA030BD8-C2AF-43D1-A98B-B008A2113EBA}" type="pres">
      <dgm:prSet presAssocID="{1297241B-8008-4F3B-847A-C0B39E1570B5}" presName="compositeNode" presStyleCnt="0">
        <dgm:presLayoutVars>
          <dgm:bulletEnabled val="1"/>
        </dgm:presLayoutVars>
      </dgm:prSet>
      <dgm:spPr/>
      <dgm:t>
        <a:bodyPr/>
        <a:lstStyle/>
        <a:p>
          <a:endParaRPr lang="en-US"/>
        </a:p>
      </dgm:t>
    </dgm:pt>
    <dgm:pt modelId="{26FCCC04-1AE6-495F-942A-1A7F5D881683}" type="pres">
      <dgm:prSet presAssocID="{1297241B-8008-4F3B-847A-C0B39E1570B5}" presName="bgRect" presStyleLbl="node1" presStyleIdx="2" presStyleCnt="3" custLinFactNeighborX="2243"/>
      <dgm:spPr/>
      <dgm:t>
        <a:bodyPr/>
        <a:lstStyle/>
        <a:p>
          <a:endParaRPr lang="en-US"/>
        </a:p>
      </dgm:t>
    </dgm:pt>
    <dgm:pt modelId="{D05DCA15-606B-4016-A67B-7F12A6B105E3}" type="pres">
      <dgm:prSet presAssocID="{1297241B-8008-4F3B-847A-C0B39E1570B5}" presName="parentNode" presStyleLbl="node1" presStyleIdx="2" presStyleCnt="3">
        <dgm:presLayoutVars>
          <dgm:chMax val="0"/>
          <dgm:bulletEnabled val="1"/>
        </dgm:presLayoutVars>
      </dgm:prSet>
      <dgm:spPr/>
      <dgm:t>
        <a:bodyPr/>
        <a:lstStyle/>
        <a:p>
          <a:endParaRPr lang="en-US"/>
        </a:p>
      </dgm:t>
    </dgm:pt>
    <dgm:pt modelId="{38496A03-0571-4B0A-93C6-BC860A517310}" type="pres">
      <dgm:prSet presAssocID="{1297241B-8008-4F3B-847A-C0B39E1570B5}" presName="childNode" presStyleLbl="node1" presStyleIdx="2" presStyleCnt="3">
        <dgm:presLayoutVars>
          <dgm:bulletEnabled val="1"/>
        </dgm:presLayoutVars>
      </dgm:prSet>
      <dgm:spPr/>
      <dgm:t>
        <a:bodyPr/>
        <a:lstStyle/>
        <a:p>
          <a:endParaRPr lang="en-US"/>
        </a:p>
      </dgm:t>
    </dgm:pt>
  </dgm:ptLst>
  <dgm:cxnLst>
    <dgm:cxn modelId="{AEBD7956-C692-45C2-A762-E9E735BA11BA}" srcId="{7121FBA1-5FC8-4FB0-AB86-0BFAAF5A5E18}" destId="{91E4F70F-8E0A-4F9F-91C0-7D722248296A}" srcOrd="0" destOrd="0" parTransId="{F2921B0C-CA16-40C9-A9EB-B8DBEC75E341}" sibTransId="{9B2F094D-7A11-433A-A5E8-DCC3D7B4A1AD}"/>
    <dgm:cxn modelId="{A946BF5D-A8B6-46F4-8070-9B8D6612AEE1}" srcId="{1297241B-8008-4F3B-847A-C0B39E1570B5}" destId="{1B7CE1A7-D63A-4CA3-A5F3-4F22AD654A0B}" srcOrd="0" destOrd="0" parTransId="{9B8CA465-0165-4BA2-A445-645504BFA3BC}" sibTransId="{92709FDD-D823-4811-8AA5-84BB84D1215D}"/>
    <dgm:cxn modelId="{ABC7FC1E-4DA2-4DBF-A14D-339C02A2C302}" type="presOf" srcId="{7121FBA1-5FC8-4FB0-AB86-0BFAAF5A5E18}" destId="{3F429DB4-4279-4C96-B016-057FB7EBDC30}" srcOrd="0" destOrd="0" presId="urn:microsoft.com/office/officeart/2005/8/layout/hProcess7#1"/>
    <dgm:cxn modelId="{20B31186-D78D-4C7C-A5FA-F18E3F4240FE}" srcId="{7121FBA1-5FC8-4FB0-AB86-0BFAAF5A5E18}" destId="{B0B9A51D-2651-4A7A-8FC1-CD912D5CC455}" srcOrd="1" destOrd="0" parTransId="{0574003C-590B-4519-95C3-8B270A0175BD}" sibTransId="{19FB8014-ED20-4209-A5E8-8ECFE96CB6D2}"/>
    <dgm:cxn modelId="{2DA59387-AC82-4E56-B8B3-CB78C51AE2A9}" type="presOf" srcId="{1297241B-8008-4F3B-847A-C0B39E1570B5}" destId="{D05DCA15-606B-4016-A67B-7F12A6B105E3}" srcOrd="1" destOrd="0" presId="urn:microsoft.com/office/officeart/2005/8/layout/hProcess7#1"/>
    <dgm:cxn modelId="{B75147C5-8992-4C92-A608-60FD3E7AEA48}" srcId="{91E4F70F-8E0A-4F9F-91C0-7D722248296A}" destId="{5FA93D84-093B-49BA-A883-D0985C2B8FE6}" srcOrd="0" destOrd="0" parTransId="{2296A15D-FF7F-45FF-80A0-29E243E989BE}" sibTransId="{16113719-E1FE-48FD-BBBB-0212005F2D14}"/>
    <dgm:cxn modelId="{44CDB735-3CB4-47D5-80D5-23A071E3DE23}" type="presOf" srcId="{B0B9A51D-2651-4A7A-8FC1-CD912D5CC455}" destId="{34094B1E-B783-4F9C-8FA3-F51FFF46940B}" srcOrd="0" destOrd="0" presId="urn:microsoft.com/office/officeart/2005/8/layout/hProcess7#1"/>
    <dgm:cxn modelId="{9F64F8F0-AA89-457C-8603-824E69720FF5}" type="presOf" srcId="{91E4F70F-8E0A-4F9F-91C0-7D722248296A}" destId="{2CF40BC3-F084-4B32-BCFA-BF9C9E641662}" srcOrd="0" destOrd="0" presId="urn:microsoft.com/office/officeart/2005/8/layout/hProcess7#1"/>
    <dgm:cxn modelId="{A4C32D85-2038-4596-A023-853B64B259FA}" type="presOf" srcId="{B0B9A51D-2651-4A7A-8FC1-CD912D5CC455}" destId="{1CE85F20-5198-426F-BD7D-64E80621C1E4}" srcOrd="1" destOrd="0" presId="urn:microsoft.com/office/officeart/2005/8/layout/hProcess7#1"/>
    <dgm:cxn modelId="{33DC6815-8756-4743-854F-27DA223AC5B1}" type="presOf" srcId="{5FA93D84-093B-49BA-A883-D0985C2B8FE6}" destId="{3687B5EA-E797-4C42-9BFE-61D38C814AF1}" srcOrd="0" destOrd="0" presId="urn:microsoft.com/office/officeart/2005/8/layout/hProcess7#1"/>
    <dgm:cxn modelId="{82CA83A6-398B-4F7F-A2E4-5EC83C06B273}" type="presOf" srcId="{1297241B-8008-4F3B-847A-C0B39E1570B5}" destId="{26FCCC04-1AE6-495F-942A-1A7F5D881683}" srcOrd="0" destOrd="0" presId="urn:microsoft.com/office/officeart/2005/8/layout/hProcess7#1"/>
    <dgm:cxn modelId="{F6355E71-A6DE-45F4-9E17-A664BBD72318}" type="presOf" srcId="{91E4F70F-8E0A-4F9F-91C0-7D722248296A}" destId="{EC401862-A1C8-4165-B473-D91B4FF71BF5}" srcOrd="1" destOrd="0" presId="urn:microsoft.com/office/officeart/2005/8/layout/hProcess7#1"/>
    <dgm:cxn modelId="{E4C6260D-A28B-4100-ACF7-502F0F3BF78D}" type="presOf" srcId="{D64E1E2E-FC29-4F1D-8B89-DE05E6A31747}" destId="{744D03E8-5720-4579-9DB3-254CC40E5E34}" srcOrd="0" destOrd="0" presId="urn:microsoft.com/office/officeart/2005/8/layout/hProcess7#1"/>
    <dgm:cxn modelId="{37FB673A-2121-4E00-B757-93C40A1F52E4}" type="presOf" srcId="{1B7CE1A7-D63A-4CA3-A5F3-4F22AD654A0B}" destId="{38496A03-0571-4B0A-93C6-BC860A517310}" srcOrd="0" destOrd="0" presId="urn:microsoft.com/office/officeart/2005/8/layout/hProcess7#1"/>
    <dgm:cxn modelId="{B624AED3-B82C-42B5-9437-45B85C6D3C13}" srcId="{7121FBA1-5FC8-4FB0-AB86-0BFAAF5A5E18}" destId="{1297241B-8008-4F3B-847A-C0B39E1570B5}" srcOrd="2" destOrd="0" parTransId="{9078B228-1907-475D-8F6E-7F8D6F32FDC0}" sibTransId="{C90B23E6-2485-4A85-A711-1559AAE91790}"/>
    <dgm:cxn modelId="{9231DAB7-EBBD-414C-8F9F-86DADEBF423F}" srcId="{B0B9A51D-2651-4A7A-8FC1-CD912D5CC455}" destId="{D64E1E2E-FC29-4F1D-8B89-DE05E6A31747}" srcOrd="0" destOrd="0" parTransId="{1657A82F-1E35-4F58-BEC7-99982BB8C58B}" sibTransId="{44D3B6A8-8256-4811-A042-BC30737A1D61}"/>
    <dgm:cxn modelId="{F6073FEF-A866-42A1-9C64-E566A474F895}" type="presParOf" srcId="{3F429DB4-4279-4C96-B016-057FB7EBDC30}" destId="{12B11C39-51B4-471B-9B5B-381177556305}" srcOrd="0" destOrd="0" presId="urn:microsoft.com/office/officeart/2005/8/layout/hProcess7#1"/>
    <dgm:cxn modelId="{2F19DAC8-BBC3-49BD-8826-9BDCC87B4267}" type="presParOf" srcId="{12B11C39-51B4-471B-9B5B-381177556305}" destId="{2CF40BC3-F084-4B32-BCFA-BF9C9E641662}" srcOrd="0" destOrd="0" presId="urn:microsoft.com/office/officeart/2005/8/layout/hProcess7#1"/>
    <dgm:cxn modelId="{4F30B228-AADC-417C-801A-56DC23869979}" type="presParOf" srcId="{12B11C39-51B4-471B-9B5B-381177556305}" destId="{EC401862-A1C8-4165-B473-D91B4FF71BF5}" srcOrd="1" destOrd="0" presId="urn:microsoft.com/office/officeart/2005/8/layout/hProcess7#1"/>
    <dgm:cxn modelId="{5F6E6848-3CE4-4523-9F7E-6F6BAE392C34}" type="presParOf" srcId="{12B11C39-51B4-471B-9B5B-381177556305}" destId="{3687B5EA-E797-4C42-9BFE-61D38C814AF1}" srcOrd="2" destOrd="0" presId="urn:microsoft.com/office/officeart/2005/8/layout/hProcess7#1"/>
    <dgm:cxn modelId="{31097D36-09D0-4609-8AAD-2CDD303C8297}" type="presParOf" srcId="{3F429DB4-4279-4C96-B016-057FB7EBDC30}" destId="{9490F7AD-B27A-4CC7-9BA5-BF20F79754D4}" srcOrd="1" destOrd="0" presId="urn:microsoft.com/office/officeart/2005/8/layout/hProcess7#1"/>
    <dgm:cxn modelId="{688CB19D-B9A5-4B69-B23C-EFAF44E71E6A}" type="presParOf" srcId="{3F429DB4-4279-4C96-B016-057FB7EBDC30}" destId="{E8AACE4A-B04C-452E-BE02-6E7F64BD5224}" srcOrd="2" destOrd="0" presId="urn:microsoft.com/office/officeart/2005/8/layout/hProcess7#1"/>
    <dgm:cxn modelId="{2E8A6542-A696-474B-87A2-D57931F69359}" type="presParOf" srcId="{E8AACE4A-B04C-452E-BE02-6E7F64BD5224}" destId="{4CA9D57E-5140-4E5D-96D1-020B052E03B3}" srcOrd="0" destOrd="0" presId="urn:microsoft.com/office/officeart/2005/8/layout/hProcess7#1"/>
    <dgm:cxn modelId="{CB8BA8C2-1FA7-4594-8EB4-9754CE0F75D2}" type="presParOf" srcId="{E8AACE4A-B04C-452E-BE02-6E7F64BD5224}" destId="{093615EF-0BB5-4388-8E1F-D3EB0365803B}" srcOrd="1" destOrd="0" presId="urn:microsoft.com/office/officeart/2005/8/layout/hProcess7#1"/>
    <dgm:cxn modelId="{431F032B-9C97-4E5D-BD64-76CC46D938AD}" type="presParOf" srcId="{E8AACE4A-B04C-452E-BE02-6E7F64BD5224}" destId="{9AA7D796-AE36-4E32-9A97-31CF06A75C46}" srcOrd="2" destOrd="0" presId="urn:microsoft.com/office/officeart/2005/8/layout/hProcess7#1"/>
    <dgm:cxn modelId="{1216997F-955F-4218-AA81-9FD82C640E9B}" type="presParOf" srcId="{3F429DB4-4279-4C96-B016-057FB7EBDC30}" destId="{061BE458-2631-4675-90D1-D65EEE53F6C7}" srcOrd="3" destOrd="0" presId="urn:microsoft.com/office/officeart/2005/8/layout/hProcess7#1"/>
    <dgm:cxn modelId="{DC362348-2340-44ED-8E69-A656F243B74B}" type="presParOf" srcId="{3F429DB4-4279-4C96-B016-057FB7EBDC30}" destId="{41763931-26E0-423A-BADA-1FD7CDF9E8BA}" srcOrd="4" destOrd="0" presId="urn:microsoft.com/office/officeart/2005/8/layout/hProcess7#1"/>
    <dgm:cxn modelId="{59BBB6B3-DCFC-4EF6-BC52-3B209D61F60D}" type="presParOf" srcId="{41763931-26E0-423A-BADA-1FD7CDF9E8BA}" destId="{34094B1E-B783-4F9C-8FA3-F51FFF46940B}" srcOrd="0" destOrd="0" presId="urn:microsoft.com/office/officeart/2005/8/layout/hProcess7#1"/>
    <dgm:cxn modelId="{01E0A265-A015-4D5E-B29E-BD0A5CE6C1F4}" type="presParOf" srcId="{41763931-26E0-423A-BADA-1FD7CDF9E8BA}" destId="{1CE85F20-5198-426F-BD7D-64E80621C1E4}" srcOrd="1" destOrd="0" presId="urn:microsoft.com/office/officeart/2005/8/layout/hProcess7#1"/>
    <dgm:cxn modelId="{FF42AE25-DB7A-49BF-A6AE-21583982D68F}" type="presParOf" srcId="{41763931-26E0-423A-BADA-1FD7CDF9E8BA}" destId="{744D03E8-5720-4579-9DB3-254CC40E5E34}" srcOrd="2" destOrd="0" presId="urn:microsoft.com/office/officeart/2005/8/layout/hProcess7#1"/>
    <dgm:cxn modelId="{2CEDA2BD-F5BD-4096-84CB-BD8985A0F65E}" type="presParOf" srcId="{3F429DB4-4279-4C96-B016-057FB7EBDC30}" destId="{3447EE54-12FF-47D0-844A-408AF3BB5F4D}" srcOrd="5" destOrd="0" presId="urn:microsoft.com/office/officeart/2005/8/layout/hProcess7#1"/>
    <dgm:cxn modelId="{6E977ECE-876D-4B5E-8300-DA8A70A28CAF}" type="presParOf" srcId="{3F429DB4-4279-4C96-B016-057FB7EBDC30}" destId="{F10FEF14-797C-4B8A-8404-83C0C0BD231C}" srcOrd="6" destOrd="0" presId="urn:microsoft.com/office/officeart/2005/8/layout/hProcess7#1"/>
    <dgm:cxn modelId="{DD78B176-ECAB-47AC-917E-80DB75CA35EA}" type="presParOf" srcId="{F10FEF14-797C-4B8A-8404-83C0C0BD231C}" destId="{EDF848F8-29AB-493B-9DF5-4F7076CFBF28}" srcOrd="0" destOrd="0" presId="urn:microsoft.com/office/officeart/2005/8/layout/hProcess7#1"/>
    <dgm:cxn modelId="{2358901E-236D-4E93-9E9E-821F71BEAD01}" type="presParOf" srcId="{F10FEF14-797C-4B8A-8404-83C0C0BD231C}" destId="{E9CD4C82-4024-400B-9504-69F12A3099BE}" srcOrd="1" destOrd="0" presId="urn:microsoft.com/office/officeart/2005/8/layout/hProcess7#1"/>
    <dgm:cxn modelId="{B42D725F-EC5F-4D88-80A6-55D2BABEC440}" type="presParOf" srcId="{F10FEF14-797C-4B8A-8404-83C0C0BD231C}" destId="{4DD1F4AE-C652-4716-82F1-B7DE51A81102}" srcOrd="2" destOrd="0" presId="urn:microsoft.com/office/officeart/2005/8/layout/hProcess7#1"/>
    <dgm:cxn modelId="{31375AE6-AD46-4361-B2BA-1147AE264346}" type="presParOf" srcId="{3F429DB4-4279-4C96-B016-057FB7EBDC30}" destId="{8CA8D407-8EE8-4E0E-990D-1042A7D53994}" srcOrd="7" destOrd="0" presId="urn:microsoft.com/office/officeart/2005/8/layout/hProcess7#1"/>
    <dgm:cxn modelId="{70EBFC68-2FF3-4F29-B6BA-2F2FC5EDC41B}" type="presParOf" srcId="{3F429DB4-4279-4C96-B016-057FB7EBDC30}" destId="{BA030BD8-C2AF-43D1-A98B-B008A2113EBA}" srcOrd="8" destOrd="0" presId="urn:microsoft.com/office/officeart/2005/8/layout/hProcess7#1"/>
    <dgm:cxn modelId="{203502E7-F0F6-4532-ACBE-7DD98BD10E48}" type="presParOf" srcId="{BA030BD8-C2AF-43D1-A98B-B008A2113EBA}" destId="{26FCCC04-1AE6-495F-942A-1A7F5D881683}" srcOrd="0" destOrd="0" presId="urn:microsoft.com/office/officeart/2005/8/layout/hProcess7#1"/>
    <dgm:cxn modelId="{42CE5CCF-0FDA-415A-A3E4-6BC9183BE912}" type="presParOf" srcId="{BA030BD8-C2AF-43D1-A98B-B008A2113EBA}" destId="{D05DCA15-606B-4016-A67B-7F12A6B105E3}" srcOrd="1" destOrd="0" presId="urn:microsoft.com/office/officeart/2005/8/layout/hProcess7#1"/>
    <dgm:cxn modelId="{C2788465-60C9-4DD0-B366-7F122A1CAA9A}" type="presParOf" srcId="{BA030BD8-C2AF-43D1-A98B-B008A2113EBA}" destId="{38496A03-0571-4B0A-93C6-BC860A517310}"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279C35-E34B-4DC7-A6AE-BB4BC3CB6ADF}" type="doc">
      <dgm:prSet loTypeId="urn:microsoft.com/office/officeart/2005/8/layout/vList3#1" loCatId="list" qsTypeId="urn:microsoft.com/office/officeart/2005/8/quickstyle/simple4" qsCatId="simple" csTypeId="urn:microsoft.com/office/officeart/2005/8/colors/accent0_3" csCatId="mainScheme" phldr="1"/>
      <dgm:spPr/>
    </dgm:pt>
    <dgm:pt modelId="{952AC1BA-4966-4BD4-A1E2-EFF19090D3FE}">
      <dgm:prSet phldrT="[Text]" custT="1"/>
      <dgm:spPr/>
      <dgm:t>
        <a:bodyPr/>
        <a:lstStyle/>
        <a:p>
          <a:r>
            <a:rPr lang="en-US" sz="2000" b="1" dirty="0" smtClean="0">
              <a:latin typeface="Arial Black" pitchFamily="34" charset="0"/>
            </a:rPr>
            <a:t>Accessed online </a:t>
          </a:r>
          <a:r>
            <a:rPr lang="en-US" sz="2000" b="1" smtClean="0">
              <a:latin typeface="Arial Black" pitchFamily="34" charset="0"/>
            </a:rPr>
            <a:t>from </a:t>
          </a:r>
          <a:r>
            <a:rPr lang="en-US" sz="2400" b="1" smtClean="0">
              <a:latin typeface="Arial Black" pitchFamily="34" charset="0"/>
            </a:rPr>
            <a:t>1639 </a:t>
          </a:r>
          <a:r>
            <a:rPr lang="en-US" sz="2000" b="1" dirty="0" smtClean="0">
              <a:latin typeface="Arial Black" pitchFamily="34" charset="0"/>
            </a:rPr>
            <a:t>cities </a:t>
          </a:r>
          <a:r>
            <a:rPr lang="en-US" sz="2000" b="1" smtClean="0">
              <a:latin typeface="Arial Black" pitchFamily="34" charset="0"/>
            </a:rPr>
            <a:t>of </a:t>
          </a:r>
          <a:r>
            <a:rPr lang="en-US" sz="2400" b="1" smtClean="0">
              <a:latin typeface="Arial Black" pitchFamily="34" charset="0"/>
            </a:rPr>
            <a:t>66 </a:t>
          </a:r>
          <a:r>
            <a:rPr lang="en-US" sz="2000" b="1" dirty="0" smtClean="0">
              <a:latin typeface="Arial Black" pitchFamily="34" charset="0"/>
            </a:rPr>
            <a:t>countries</a:t>
          </a:r>
          <a:endParaRPr lang="en-US" sz="2000" b="1" dirty="0">
            <a:latin typeface="Arial Black" pitchFamily="34" charset="0"/>
          </a:endParaRPr>
        </a:p>
      </dgm:t>
    </dgm:pt>
    <dgm:pt modelId="{237173D9-F320-4BC5-AD00-4A4A8867D0E2}" type="parTrans" cxnId="{F778280A-DB0D-458D-9DA8-3EF2AF80A241}">
      <dgm:prSet/>
      <dgm:spPr/>
      <dgm:t>
        <a:bodyPr/>
        <a:lstStyle/>
        <a:p>
          <a:endParaRPr lang="en-US" sz="1600"/>
        </a:p>
      </dgm:t>
    </dgm:pt>
    <dgm:pt modelId="{49CAC662-B7AA-4A82-A83F-69681AC3ABFA}" type="sibTrans" cxnId="{F778280A-DB0D-458D-9DA8-3EF2AF80A241}">
      <dgm:prSet/>
      <dgm:spPr/>
      <dgm:t>
        <a:bodyPr/>
        <a:lstStyle/>
        <a:p>
          <a:endParaRPr lang="en-US" sz="1600"/>
        </a:p>
      </dgm:t>
    </dgm:pt>
    <dgm:pt modelId="{B9E1AEC0-2983-4995-B846-29757ADD3474}" type="pres">
      <dgm:prSet presAssocID="{1A279C35-E34B-4DC7-A6AE-BB4BC3CB6ADF}" presName="linearFlow" presStyleCnt="0">
        <dgm:presLayoutVars>
          <dgm:dir/>
          <dgm:resizeHandles val="exact"/>
        </dgm:presLayoutVars>
      </dgm:prSet>
      <dgm:spPr/>
    </dgm:pt>
    <dgm:pt modelId="{C6E4C4FC-5F8C-481E-882B-FCAAC5EFBBE3}" type="pres">
      <dgm:prSet presAssocID="{952AC1BA-4966-4BD4-A1E2-EFF19090D3FE}" presName="composite" presStyleCnt="0"/>
      <dgm:spPr/>
    </dgm:pt>
    <dgm:pt modelId="{1955C0B2-6A79-4ED2-82D3-7955D0E8D66E}" type="pres">
      <dgm:prSet presAssocID="{952AC1BA-4966-4BD4-A1E2-EFF19090D3FE}" presName="imgShp" presStyleLbl="fgImgPlace1" presStyleIdx="0" presStyleCnt="1" custLinFactX="-62964" custLinFactNeighborX="-100000"/>
      <dgm:spPr>
        <a:blipFill rotWithShape="0">
          <a:blip xmlns:r="http://schemas.openxmlformats.org/officeDocument/2006/relationships" r:embed="rId1"/>
          <a:stretch>
            <a:fillRect/>
          </a:stretch>
        </a:blipFill>
      </dgm:spPr>
    </dgm:pt>
    <dgm:pt modelId="{1CCA4BA8-C86A-4876-82D2-24EE7549F606}" type="pres">
      <dgm:prSet presAssocID="{952AC1BA-4966-4BD4-A1E2-EFF19090D3FE}" presName="txShp" presStyleLbl="node1" presStyleIdx="0" presStyleCnt="1" custScaleX="141961" custLinFactNeighborX="5432">
        <dgm:presLayoutVars>
          <dgm:bulletEnabled val="1"/>
        </dgm:presLayoutVars>
      </dgm:prSet>
      <dgm:spPr/>
      <dgm:t>
        <a:bodyPr/>
        <a:lstStyle/>
        <a:p>
          <a:endParaRPr lang="en-US"/>
        </a:p>
      </dgm:t>
    </dgm:pt>
  </dgm:ptLst>
  <dgm:cxnLst>
    <dgm:cxn modelId="{04CA7A47-8CB8-4671-BED9-8E9035964CC5}" type="presOf" srcId="{952AC1BA-4966-4BD4-A1E2-EFF19090D3FE}" destId="{1CCA4BA8-C86A-4876-82D2-24EE7549F606}" srcOrd="0" destOrd="0" presId="urn:microsoft.com/office/officeart/2005/8/layout/vList3#1"/>
    <dgm:cxn modelId="{4B2FC42B-39EB-41F0-B249-1BFCBD931D30}" type="presOf" srcId="{1A279C35-E34B-4DC7-A6AE-BB4BC3CB6ADF}" destId="{B9E1AEC0-2983-4995-B846-29757ADD3474}" srcOrd="0" destOrd="0" presId="urn:microsoft.com/office/officeart/2005/8/layout/vList3#1"/>
    <dgm:cxn modelId="{F778280A-DB0D-458D-9DA8-3EF2AF80A241}" srcId="{1A279C35-E34B-4DC7-A6AE-BB4BC3CB6ADF}" destId="{952AC1BA-4966-4BD4-A1E2-EFF19090D3FE}" srcOrd="0" destOrd="0" parTransId="{237173D9-F320-4BC5-AD00-4A4A8867D0E2}" sibTransId="{49CAC662-B7AA-4A82-A83F-69681AC3ABFA}"/>
    <dgm:cxn modelId="{650AE572-EA7F-4D92-B239-0CB53391C023}" type="presParOf" srcId="{B9E1AEC0-2983-4995-B846-29757ADD3474}" destId="{C6E4C4FC-5F8C-481E-882B-FCAAC5EFBBE3}" srcOrd="0" destOrd="0" presId="urn:microsoft.com/office/officeart/2005/8/layout/vList3#1"/>
    <dgm:cxn modelId="{73CC6315-6A9E-47E7-A741-529242435A3F}" type="presParOf" srcId="{C6E4C4FC-5F8C-481E-882B-FCAAC5EFBBE3}" destId="{1955C0B2-6A79-4ED2-82D3-7955D0E8D66E}" srcOrd="0" destOrd="0" presId="urn:microsoft.com/office/officeart/2005/8/layout/vList3#1"/>
    <dgm:cxn modelId="{6C5F141D-DBFE-418D-B673-5F5111589B28}" type="presParOf" srcId="{C6E4C4FC-5F8C-481E-882B-FCAAC5EFBBE3}" destId="{1CCA4BA8-C86A-4876-82D2-24EE7549F606}" srcOrd="1" destOrd="0" presId="urn:microsoft.com/office/officeart/2005/8/layout/vList3#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CA9AF3-39E5-4949-8557-638F5289E9C0}" type="doc">
      <dgm:prSet loTypeId="urn:microsoft.com/office/officeart/2005/8/layout/arrow3" loCatId="relationship" qsTypeId="urn:microsoft.com/office/officeart/2005/8/quickstyle/simple4" qsCatId="simple" csTypeId="urn:microsoft.com/office/officeart/2005/8/colors/accent2_4" csCatId="accent2" phldr="1"/>
      <dgm:spPr/>
      <dgm:t>
        <a:bodyPr/>
        <a:lstStyle/>
        <a:p>
          <a:endParaRPr lang="en-US"/>
        </a:p>
      </dgm:t>
    </dgm:pt>
    <dgm:pt modelId="{61BD6516-A579-4464-94D4-E1639AC4E7ED}">
      <dgm:prSet phldrT="[Text]"/>
      <dgm:spPr/>
      <dgm:t>
        <a:bodyPr/>
        <a:lstStyle/>
        <a:p>
          <a:r>
            <a:rPr lang="en-SG" smtClean="0"/>
            <a:t>Topmost companies dealing with custom rugs world-wide </a:t>
          </a:r>
          <a:endParaRPr lang="en-US"/>
        </a:p>
      </dgm:t>
    </dgm:pt>
    <dgm:pt modelId="{B17B6C84-1E1E-421C-99E9-8B80DA58916B}" type="parTrans" cxnId="{A27670A7-1409-447B-B747-287B794D096E}">
      <dgm:prSet/>
      <dgm:spPr/>
      <dgm:t>
        <a:bodyPr/>
        <a:lstStyle/>
        <a:p>
          <a:endParaRPr lang="en-US"/>
        </a:p>
      </dgm:t>
    </dgm:pt>
    <dgm:pt modelId="{B3210274-715C-474B-BCB7-260316B84940}" type="sibTrans" cxnId="{A27670A7-1409-447B-B747-287B794D096E}">
      <dgm:prSet/>
      <dgm:spPr/>
      <dgm:t>
        <a:bodyPr/>
        <a:lstStyle/>
        <a:p>
          <a:endParaRPr lang="en-US"/>
        </a:p>
      </dgm:t>
    </dgm:pt>
    <dgm:pt modelId="{6B2DB2EF-996D-460B-962E-EC361D13805E}">
      <dgm:prSet phldrT="[Text]"/>
      <dgm:spPr/>
      <dgm:t>
        <a:bodyPr/>
        <a:lstStyle/>
        <a:p>
          <a:r>
            <a:rPr lang="en-SG" smtClean="0"/>
            <a:t>Leading </a:t>
          </a:r>
        </a:p>
        <a:p>
          <a:r>
            <a:rPr lang="en-SG" smtClean="0"/>
            <a:t>rug producers </a:t>
          </a:r>
        </a:p>
        <a:p>
          <a:r>
            <a:rPr lang="en-SG" smtClean="0"/>
            <a:t>in Nepal</a:t>
          </a:r>
          <a:endParaRPr lang="en-US"/>
        </a:p>
      </dgm:t>
    </dgm:pt>
    <dgm:pt modelId="{107AC0A8-7D8D-45A0-AE60-E3260030D538}" type="parTrans" cxnId="{190C5773-3A1E-4EE7-A8F5-B62FD58409C0}">
      <dgm:prSet/>
      <dgm:spPr/>
      <dgm:t>
        <a:bodyPr/>
        <a:lstStyle/>
        <a:p>
          <a:endParaRPr lang="en-US"/>
        </a:p>
      </dgm:t>
    </dgm:pt>
    <dgm:pt modelId="{82BC07B2-7CB3-481B-9EB1-FC585762BB93}" type="sibTrans" cxnId="{190C5773-3A1E-4EE7-A8F5-B62FD58409C0}">
      <dgm:prSet/>
      <dgm:spPr/>
      <dgm:t>
        <a:bodyPr/>
        <a:lstStyle/>
        <a:p>
          <a:endParaRPr lang="en-US"/>
        </a:p>
      </dgm:t>
    </dgm:pt>
    <dgm:pt modelId="{51069989-7A65-4483-ACCB-4B620FF72762}" type="pres">
      <dgm:prSet presAssocID="{D7CA9AF3-39E5-4949-8557-638F5289E9C0}" presName="compositeShape" presStyleCnt="0">
        <dgm:presLayoutVars>
          <dgm:chMax val="2"/>
          <dgm:dir/>
          <dgm:resizeHandles val="exact"/>
        </dgm:presLayoutVars>
      </dgm:prSet>
      <dgm:spPr/>
      <dgm:t>
        <a:bodyPr/>
        <a:lstStyle/>
        <a:p>
          <a:endParaRPr lang="en-US"/>
        </a:p>
      </dgm:t>
    </dgm:pt>
    <dgm:pt modelId="{17C28A20-11A8-492A-B78A-92DE13BF08CD}" type="pres">
      <dgm:prSet presAssocID="{D7CA9AF3-39E5-4949-8557-638F5289E9C0}" presName="divider" presStyleLbl="fgShp" presStyleIdx="0" presStyleCnt="1" custLinFactNeighborY="1389"/>
      <dgm:spPr/>
    </dgm:pt>
    <dgm:pt modelId="{02FE0EA3-7C50-41D5-95E4-47CAA3D7B873}" type="pres">
      <dgm:prSet presAssocID="{61BD6516-A579-4464-94D4-E1639AC4E7ED}" presName="downArrow" presStyleLbl="node1" presStyleIdx="0" presStyleCnt="2"/>
      <dgm:spPr/>
    </dgm:pt>
    <dgm:pt modelId="{85C6C346-9181-4109-972F-1B202984A8C6}" type="pres">
      <dgm:prSet presAssocID="{61BD6516-A579-4464-94D4-E1639AC4E7ED}" presName="downArrowText" presStyleLbl="revTx" presStyleIdx="0" presStyleCnt="2" custScaleX="152083" custLinFactNeighborY="14424">
        <dgm:presLayoutVars>
          <dgm:bulletEnabled val="1"/>
        </dgm:presLayoutVars>
      </dgm:prSet>
      <dgm:spPr/>
      <dgm:t>
        <a:bodyPr/>
        <a:lstStyle/>
        <a:p>
          <a:endParaRPr lang="en-US"/>
        </a:p>
      </dgm:t>
    </dgm:pt>
    <dgm:pt modelId="{4A880583-F8BF-4707-A211-4D922C6C67AB}" type="pres">
      <dgm:prSet presAssocID="{6B2DB2EF-996D-460B-962E-EC361D13805E}" presName="upArrow" presStyleLbl="node1" presStyleIdx="1" presStyleCnt="2"/>
      <dgm:spPr/>
    </dgm:pt>
    <dgm:pt modelId="{C41D74CD-D5D7-4579-834A-D82C27F5B8D8}" type="pres">
      <dgm:prSet presAssocID="{6B2DB2EF-996D-460B-962E-EC361D13805E}" presName="upArrowText" presStyleLbl="revTx" presStyleIdx="1" presStyleCnt="2" custScaleX="146875">
        <dgm:presLayoutVars>
          <dgm:bulletEnabled val="1"/>
        </dgm:presLayoutVars>
      </dgm:prSet>
      <dgm:spPr/>
      <dgm:t>
        <a:bodyPr/>
        <a:lstStyle/>
        <a:p>
          <a:endParaRPr lang="en-US"/>
        </a:p>
      </dgm:t>
    </dgm:pt>
  </dgm:ptLst>
  <dgm:cxnLst>
    <dgm:cxn modelId="{190C5773-3A1E-4EE7-A8F5-B62FD58409C0}" srcId="{D7CA9AF3-39E5-4949-8557-638F5289E9C0}" destId="{6B2DB2EF-996D-460B-962E-EC361D13805E}" srcOrd="1" destOrd="0" parTransId="{107AC0A8-7D8D-45A0-AE60-E3260030D538}" sibTransId="{82BC07B2-7CB3-481B-9EB1-FC585762BB93}"/>
    <dgm:cxn modelId="{3814DD0A-2BF9-42FD-8B86-03FD55B8BCD0}" type="presOf" srcId="{D7CA9AF3-39E5-4949-8557-638F5289E9C0}" destId="{51069989-7A65-4483-ACCB-4B620FF72762}" srcOrd="0" destOrd="0" presId="urn:microsoft.com/office/officeart/2005/8/layout/arrow3"/>
    <dgm:cxn modelId="{BC0E9137-3D0A-4CA9-B324-4437EE31AD81}" type="presOf" srcId="{61BD6516-A579-4464-94D4-E1639AC4E7ED}" destId="{85C6C346-9181-4109-972F-1B202984A8C6}" srcOrd="0" destOrd="0" presId="urn:microsoft.com/office/officeart/2005/8/layout/arrow3"/>
    <dgm:cxn modelId="{A27670A7-1409-447B-B747-287B794D096E}" srcId="{D7CA9AF3-39E5-4949-8557-638F5289E9C0}" destId="{61BD6516-A579-4464-94D4-E1639AC4E7ED}" srcOrd="0" destOrd="0" parTransId="{B17B6C84-1E1E-421C-99E9-8B80DA58916B}" sibTransId="{B3210274-715C-474B-BCB7-260316B84940}"/>
    <dgm:cxn modelId="{2A856E3F-71DF-435E-B99D-D86938996B9F}" type="presOf" srcId="{6B2DB2EF-996D-460B-962E-EC361D13805E}" destId="{C41D74CD-D5D7-4579-834A-D82C27F5B8D8}" srcOrd="0" destOrd="0" presId="urn:microsoft.com/office/officeart/2005/8/layout/arrow3"/>
    <dgm:cxn modelId="{B41150D9-F786-44B7-AC4E-022C98F96733}" type="presParOf" srcId="{51069989-7A65-4483-ACCB-4B620FF72762}" destId="{17C28A20-11A8-492A-B78A-92DE13BF08CD}" srcOrd="0" destOrd="0" presId="urn:microsoft.com/office/officeart/2005/8/layout/arrow3"/>
    <dgm:cxn modelId="{6D86D627-838B-4226-B250-D91968185B53}" type="presParOf" srcId="{51069989-7A65-4483-ACCB-4B620FF72762}" destId="{02FE0EA3-7C50-41D5-95E4-47CAA3D7B873}" srcOrd="1" destOrd="0" presId="urn:microsoft.com/office/officeart/2005/8/layout/arrow3"/>
    <dgm:cxn modelId="{69518CC8-DE92-4EB1-827E-2352023A1D04}" type="presParOf" srcId="{51069989-7A65-4483-ACCB-4B620FF72762}" destId="{85C6C346-9181-4109-972F-1B202984A8C6}" srcOrd="2" destOrd="0" presId="urn:microsoft.com/office/officeart/2005/8/layout/arrow3"/>
    <dgm:cxn modelId="{A3127DC4-7CC6-4BE6-BA68-AE3FD4773510}" type="presParOf" srcId="{51069989-7A65-4483-ACCB-4B620FF72762}" destId="{4A880583-F8BF-4707-A211-4D922C6C67AB}" srcOrd="3" destOrd="0" presId="urn:microsoft.com/office/officeart/2005/8/layout/arrow3"/>
    <dgm:cxn modelId="{BDA28085-0A09-469B-AA3D-53E8719B03DA}" type="presParOf" srcId="{51069989-7A65-4483-ACCB-4B620FF72762}" destId="{C41D74CD-D5D7-4579-834A-D82C27F5B8D8}"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76E127-4859-44D3-B81F-308F1A348DAE}"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en-US"/>
        </a:p>
      </dgm:t>
    </dgm:pt>
    <dgm:pt modelId="{6CC69A3D-BFAF-4DB5-90CB-FE466B5B0C92}">
      <dgm:prSet/>
      <dgm:spPr/>
      <dgm:t>
        <a:bodyPr/>
        <a:lstStyle/>
        <a:p>
          <a:pPr rtl="0"/>
          <a:r>
            <a:rPr lang="en-US" dirty="0" smtClean="0"/>
            <a:t>July, 2006</a:t>
          </a:r>
          <a:endParaRPr lang="en-US" dirty="0"/>
        </a:p>
      </dgm:t>
    </dgm:pt>
    <dgm:pt modelId="{39B51153-D62A-4AB9-BA09-31185C602D16}" type="parTrans" cxnId="{E905D4DA-0A41-4158-8117-D567A8146B17}">
      <dgm:prSet/>
      <dgm:spPr/>
      <dgm:t>
        <a:bodyPr/>
        <a:lstStyle/>
        <a:p>
          <a:endParaRPr lang="en-US"/>
        </a:p>
      </dgm:t>
    </dgm:pt>
    <dgm:pt modelId="{4B30640B-DBCF-4025-9108-2E7AE70EA071}" type="sibTrans" cxnId="{E905D4DA-0A41-4158-8117-D567A8146B17}">
      <dgm:prSet/>
      <dgm:spPr/>
      <dgm:t>
        <a:bodyPr/>
        <a:lstStyle/>
        <a:p>
          <a:endParaRPr lang="en-US"/>
        </a:p>
      </dgm:t>
    </dgm:pt>
    <dgm:pt modelId="{40CD64A1-BA03-4C1A-9631-F995678A03BA}">
      <dgm:prSet/>
      <dgm:spPr/>
      <dgm:t>
        <a:bodyPr/>
        <a:lstStyle/>
        <a:p>
          <a:pPr rtl="0"/>
          <a:r>
            <a:rPr lang="en-US" dirty="0" smtClean="0"/>
            <a:t>Winter, 2006</a:t>
          </a:r>
          <a:endParaRPr lang="en-US" dirty="0"/>
        </a:p>
      </dgm:t>
    </dgm:pt>
    <dgm:pt modelId="{AD0E784E-82C8-4107-AB72-77DE5467A2EE}" type="parTrans" cxnId="{D6A46182-6931-4402-B8D9-91D52BECD686}">
      <dgm:prSet/>
      <dgm:spPr/>
      <dgm:t>
        <a:bodyPr/>
        <a:lstStyle/>
        <a:p>
          <a:endParaRPr lang="en-US"/>
        </a:p>
      </dgm:t>
    </dgm:pt>
    <dgm:pt modelId="{AE8D02B4-6E29-480F-9996-0A57133F67E5}" type="sibTrans" cxnId="{D6A46182-6931-4402-B8D9-91D52BECD686}">
      <dgm:prSet/>
      <dgm:spPr/>
      <dgm:t>
        <a:bodyPr/>
        <a:lstStyle/>
        <a:p>
          <a:endParaRPr lang="en-US"/>
        </a:p>
      </dgm:t>
    </dgm:pt>
    <dgm:pt modelId="{696963FD-A538-4D53-B8AD-441FE5690134}">
      <dgm:prSet/>
      <dgm:spPr/>
      <dgm:t>
        <a:bodyPr/>
        <a:lstStyle/>
        <a:p>
          <a:pPr rtl="0"/>
          <a:r>
            <a:rPr lang="en-US" dirty="0" smtClean="0"/>
            <a:t>June, 2007</a:t>
          </a:r>
          <a:endParaRPr lang="en-US" dirty="0"/>
        </a:p>
      </dgm:t>
    </dgm:pt>
    <dgm:pt modelId="{91CA9406-3A1C-4C60-BEC0-F005C65AD77E}" type="parTrans" cxnId="{8CDDAA4E-9A3D-4050-9E02-A0AA80D0A741}">
      <dgm:prSet/>
      <dgm:spPr/>
      <dgm:t>
        <a:bodyPr/>
        <a:lstStyle/>
        <a:p>
          <a:endParaRPr lang="en-US"/>
        </a:p>
      </dgm:t>
    </dgm:pt>
    <dgm:pt modelId="{4306781F-99C0-481D-AFA0-BB989374769F}" type="sibTrans" cxnId="{8CDDAA4E-9A3D-4050-9E02-A0AA80D0A741}">
      <dgm:prSet/>
      <dgm:spPr/>
      <dgm:t>
        <a:bodyPr/>
        <a:lstStyle/>
        <a:p>
          <a:endParaRPr lang="en-US"/>
        </a:p>
      </dgm:t>
    </dgm:pt>
    <dgm:pt modelId="{050C634E-5229-4427-BD9C-F043B485BB2F}">
      <dgm:prSet/>
      <dgm:spPr/>
      <dgm:t>
        <a:bodyPr/>
        <a:lstStyle/>
        <a:p>
          <a:pPr rtl="0"/>
          <a:r>
            <a:rPr lang="en-US" dirty="0" smtClean="0"/>
            <a:t>May, 2008</a:t>
          </a:r>
          <a:endParaRPr lang="en-US" dirty="0"/>
        </a:p>
      </dgm:t>
    </dgm:pt>
    <dgm:pt modelId="{E28E991B-BFC6-4152-AB70-1915A75B7637}" type="parTrans" cxnId="{FDBCD14C-E5EE-4FF2-A1D7-F51866CDEA75}">
      <dgm:prSet/>
      <dgm:spPr/>
      <dgm:t>
        <a:bodyPr/>
        <a:lstStyle/>
        <a:p>
          <a:endParaRPr lang="en-US"/>
        </a:p>
      </dgm:t>
    </dgm:pt>
    <dgm:pt modelId="{FA6FC272-F0A4-47DF-9B62-BC26F880BCB2}" type="sibTrans" cxnId="{FDBCD14C-E5EE-4FF2-A1D7-F51866CDEA75}">
      <dgm:prSet/>
      <dgm:spPr/>
      <dgm:t>
        <a:bodyPr/>
        <a:lstStyle/>
        <a:p>
          <a:endParaRPr lang="en-US"/>
        </a:p>
      </dgm:t>
    </dgm:pt>
    <dgm:pt modelId="{CE039EEC-4DEB-409C-9C81-2A352EDC63FD}">
      <dgm:prSet/>
      <dgm:spPr/>
      <dgm:t>
        <a:bodyPr/>
        <a:lstStyle/>
        <a:p>
          <a:pPr rtl="0"/>
          <a:r>
            <a:rPr lang="en-US" dirty="0" smtClean="0"/>
            <a:t>August, 2008</a:t>
          </a:r>
          <a:endParaRPr lang="en-US" dirty="0"/>
        </a:p>
      </dgm:t>
    </dgm:pt>
    <dgm:pt modelId="{1BA5F2E0-1946-4C7B-A60F-C76E8E0A0D11}" type="parTrans" cxnId="{18659ED9-30BD-40EF-AC52-C0C1F92ADB3A}">
      <dgm:prSet/>
      <dgm:spPr/>
      <dgm:t>
        <a:bodyPr/>
        <a:lstStyle/>
        <a:p>
          <a:endParaRPr lang="en-US"/>
        </a:p>
      </dgm:t>
    </dgm:pt>
    <dgm:pt modelId="{CB0DB9A2-8497-4F0B-945F-3ACA6BEDB0A3}" type="sibTrans" cxnId="{18659ED9-30BD-40EF-AC52-C0C1F92ADB3A}">
      <dgm:prSet/>
      <dgm:spPr/>
      <dgm:t>
        <a:bodyPr/>
        <a:lstStyle/>
        <a:p>
          <a:endParaRPr lang="en-US"/>
        </a:p>
      </dgm:t>
    </dgm:pt>
    <dgm:pt modelId="{7D0BB916-A324-49E1-863A-E541279F3C05}">
      <dgm:prSet/>
      <dgm:spPr/>
      <dgm:t>
        <a:bodyPr/>
        <a:lstStyle/>
        <a:p>
          <a:pPr rtl="0"/>
          <a:r>
            <a:rPr lang="en-US" dirty="0" smtClean="0"/>
            <a:t>January, 2009</a:t>
          </a:r>
          <a:endParaRPr lang="en-US" dirty="0"/>
        </a:p>
      </dgm:t>
    </dgm:pt>
    <dgm:pt modelId="{6CB476C5-2054-42DF-9C7D-BC18C217C881}" type="parTrans" cxnId="{DEE440FD-447C-4682-8C10-F9211DAC350E}">
      <dgm:prSet/>
      <dgm:spPr/>
      <dgm:t>
        <a:bodyPr/>
        <a:lstStyle/>
        <a:p>
          <a:endParaRPr lang="en-US"/>
        </a:p>
      </dgm:t>
    </dgm:pt>
    <dgm:pt modelId="{BD18CE3F-D950-405E-A4E3-7BE9869F2DB1}" type="sibTrans" cxnId="{DEE440FD-447C-4682-8C10-F9211DAC350E}">
      <dgm:prSet/>
      <dgm:spPr/>
      <dgm:t>
        <a:bodyPr/>
        <a:lstStyle/>
        <a:p>
          <a:endParaRPr lang="en-US"/>
        </a:p>
      </dgm:t>
    </dgm:pt>
    <dgm:pt modelId="{5C9DA66E-2A56-4572-9561-9D007D9538CD}">
      <dgm:prSet custT="1"/>
      <dgm:spPr/>
      <dgm:t>
        <a:bodyPr/>
        <a:lstStyle/>
        <a:p>
          <a:pPr rtl="0"/>
          <a:r>
            <a:rPr lang="en-US" sz="2000" dirty="0" smtClean="0"/>
            <a:t>Carpet and Flooring Review</a:t>
          </a:r>
          <a:endParaRPr lang="en-US" sz="2000" dirty="0"/>
        </a:p>
      </dgm:t>
    </dgm:pt>
    <dgm:pt modelId="{B9CC406C-1279-4AE1-AB7B-97959DF86061}" type="parTrans" cxnId="{9D215362-1B07-4856-85EC-B869AC83EE76}">
      <dgm:prSet/>
      <dgm:spPr/>
      <dgm:t>
        <a:bodyPr/>
        <a:lstStyle/>
        <a:p>
          <a:endParaRPr lang="en-US"/>
        </a:p>
      </dgm:t>
    </dgm:pt>
    <dgm:pt modelId="{99D8BB19-92FF-4D5C-AD4A-CACC769B0B8A}" type="sibTrans" cxnId="{9D215362-1B07-4856-85EC-B869AC83EE76}">
      <dgm:prSet/>
      <dgm:spPr/>
      <dgm:t>
        <a:bodyPr/>
        <a:lstStyle/>
        <a:p>
          <a:endParaRPr lang="en-US"/>
        </a:p>
      </dgm:t>
    </dgm:pt>
    <dgm:pt modelId="{33897D5D-0B9E-4D95-B9E1-76B5C78B38B2}">
      <dgm:prSet custT="1"/>
      <dgm:spPr/>
      <dgm:t>
        <a:bodyPr/>
        <a:lstStyle/>
        <a:p>
          <a:pPr rtl="0"/>
          <a:r>
            <a:rPr lang="en-US" sz="2000" dirty="0" smtClean="0"/>
            <a:t>Modern Carpets and Textiles</a:t>
          </a:r>
          <a:endParaRPr lang="en-US" sz="2000" dirty="0"/>
        </a:p>
      </dgm:t>
    </dgm:pt>
    <dgm:pt modelId="{264283F1-8A7A-4DCF-9103-2BF8F73291DF}" type="parTrans" cxnId="{9D02E10A-6EF3-4F52-B43B-C8E6503D0472}">
      <dgm:prSet/>
      <dgm:spPr/>
      <dgm:t>
        <a:bodyPr/>
        <a:lstStyle/>
        <a:p>
          <a:endParaRPr lang="en-US"/>
        </a:p>
      </dgm:t>
    </dgm:pt>
    <dgm:pt modelId="{56F89C58-0689-44F8-AC03-91F396267C77}" type="sibTrans" cxnId="{9D02E10A-6EF3-4F52-B43B-C8E6503D0472}">
      <dgm:prSet/>
      <dgm:spPr/>
      <dgm:t>
        <a:bodyPr/>
        <a:lstStyle/>
        <a:p>
          <a:endParaRPr lang="en-US"/>
        </a:p>
      </dgm:t>
    </dgm:pt>
    <dgm:pt modelId="{D04B226B-3F43-4BDD-8305-46B983A91F3C}">
      <dgm:prSet custT="1"/>
      <dgm:spPr/>
      <dgm:t>
        <a:bodyPr/>
        <a:lstStyle/>
        <a:p>
          <a:pPr rtl="0"/>
          <a:r>
            <a:rPr lang="en-US" sz="2000" dirty="0" err="1" smtClean="0"/>
            <a:t>idFX</a:t>
          </a:r>
          <a:endParaRPr lang="en-US" sz="2000" dirty="0"/>
        </a:p>
      </dgm:t>
    </dgm:pt>
    <dgm:pt modelId="{36860EA9-E69F-4FC0-A8E3-5627471D845C}" type="parTrans" cxnId="{0D546BD4-616F-4C8E-A94C-EB4C9FF24B51}">
      <dgm:prSet/>
      <dgm:spPr/>
      <dgm:t>
        <a:bodyPr/>
        <a:lstStyle/>
        <a:p>
          <a:endParaRPr lang="en-US"/>
        </a:p>
      </dgm:t>
    </dgm:pt>
    <dgm:pt modelId="{1C109436-B62D-4E1C-91C9-38FA9E2D94DE}" type="sibTrans" cxnId="{0D546BD4-616F-4C8E-A94C-EB4C9FF24B51}">
      <dgm:prSet/>
      <dgm:spPr/>
      <dgm:t>
        <a:bodyPr/>
        <a:lstStyle/>
        <a:p>
          <a:endParaRPr lang="en-US"/>
        </a:p>
      </dgm:t>
    </dgm:pt>
    <dgm:pt modelId="{B04EF9E6-D052-4A49-BC7C-647B2A14A827}">
      <dgm:prSet custT="1"/>
      <dgm:spPr/>
      <dgm:t>
        <a:bodyPr/>
        <a:lstStyle/>
        <a:p>
          <a:pPr rtl="0"/>
          <a:r>
            <a:rPr lang="en-US" sz="2000" dirty="0" smtClean="0"/>
            <a:t>Carpet and Rug</a:t>
          </a:r>
          <a:endParaRPr lang="en-US" sz="2000" dirty="0"/>
        </a:p>
      </dgm:t>
    </dgm:pt>
    <dgm:pt modelId="{85990C1C-0143-44FB-ABDB-7984937FBDE5}" type="parTrans" cxnId="{555088F5-9529-40B5-8AAD-C08F3AB728F0}">
      <dgm:prSet/>
      <dgm:spPr/>
      <dgm:t>
        <a:bodyPr/>
        <a:lstStyle/>
        <a:p>
          <a:endParaRPr lang="en-US"/>
        </a:p>
      </dgm:t>
    </dgm:pt>
    <dgm:pt modelId="{3E129F26-4D2F-4ACE-A47C-D3B7FB037DA5}" type="sibTrans" cxnId="{555088F5-9529-40B5-8AAD-C08F3AB728F0}">
      <dgm:prSet/>
      <dgm:spPr/>
      <dgm:t>
        <a:bodyPr/>
        <a:lstStyle/>
        <a:p>
          <a:endParaRPr lang="en-US"/>
        </a:p>
      </dgm:t>
    </dgm:pt>
    <dgm:pt modelId="{3B02D729-5BEF-4C25-9B25-CA3623BB67A9}">
      <dgm:prSet custT="1"/>
      <dgm:spPr/>
      <dgm:t>
        <a:bodyPr/>
        <a:lstStyle/>
        <a:p>
          <a:pPr rtl="0"/>
          <a:r>
            <a:rPr lang="en-US" sz="2000" dirty="0" smtClean="0"/>
            <a:t>Carpet and Flooring Review</a:t>
          </a:r>
          <a:endParaRPr lang="en-US" sz="2000" dirty="0"/>
        </a:p>
      </dgm:t>
    </dgm:pt>
    <dgm:pt modelId="{35702741-63AF-495D-8DC4-1469523CD02D}" type="parTrans" cxnId="{096157FD-A9B7-4F72-824F-6755E7321B17}">
      <dgm:prSet/>
      <dgm:spPr/>
      <dgm:t>
        <a:bodyPr/>
        <a:lstStyle/>
        <a:p>
          <a:endParaRPr lang="en-US"/>
        </a:p>
      </dgm:t>
    </dgm:pt>
    <dgm:pt modelId="{1FEB1EEF-E17D-4097-8EBB-C938442D2C4D}" type="sibTrans" cxnId="{096157FD-A9B7-4F72-824F-6755E7321B17}">
      <dgm:prSet/>
      <dgm:spPr/>
      <dgm:t>
        <a:bodyPr/>
        <a:lstStyle/>
        <a:p>
          <a:endParaRPr lang="en-US"/>
        </a:p>
      </dgm:t>
    </dgm:pt>
    <dgm:pt modelId="{564219B8-8AAA-4A8D-8642-CB2386954B4E}">
      <dgm:prSet custT="1"/>
      <dgm:spPr/>
      <dgm:t>
        <a:bodyPr/>
        <a:lstStyle/>
        <a:p>
          <a:pPr rtl="0"/>
          <a:r>
            <a:rPr lang="en-US" sz="2000" dirty="0" smtClean="0"/>
            <a:t>Carpet XL</a:t>
          </a:r>
          <a:endParaRPr lang="en-US" sz="2000" dirty="0"/>
        </a:p>
      </dgm:t>
    </dgm:pt>
    <dgm:pt modelId="{4A79D72F-0192-43FE-A24F-9FD2C062EAF7}" type="parTrans" cxnId="{E99B63EE-3B85-4240-AF1B-48BBAD973EE9}">
      <dgm:prSet/>
      <dgm:spPr/>
      <dgm:t>
        <a:bodyPr/>
        <a:lstStyle/>
        <a:p>
          <a:endParaRPr lang="en-US"/>
        </a:p>
      </dgm:t>
    </dgm:pt>
    <dgm:pt modelId="{EA5F4FC3-2AB3-4CC8-8B62-11344198AEFA}" type="sibTrans" cxnId="{E99B63EE-3B85-4240-AF1B-48BBAD973EE9}">
      <dgm:prSet/>
      <dgm:spPr/>
      <dgm:t>
        <a:bodyPr/>
        <a:lstStyle/>
        <a:p>
          <a:endParaRPr lang="en-US"/>
        </a:p>
      </dgm:t>
    </dgm:pt>
    <dgm:pt modelId="{9C7D7D93-7B91-47A1-9621-D58A8AA26CCD}" type="pres">
      <dgm:prSet presAssocID="{0976E127-4859-44D3-B81F-308F1A348DAE}" presName="Name0" presStyleCnt="0">
        <dgm:presLayoutVars>
          <dgm:dir/>
          <dgm:animLvl val="lvl"/>
          <dgm:resizeHandles val="exact"/>
        </dgm:presLayoutVars>
      </dgm:prSet>
      <dgm:spPr/>
      <dgm:t>
        <a:bodyPr/>
        <a:lstStyle/>
        <a:p>
          <a:endParaRPr lang="en-US"/>
        </a:p>
      </dgm:t>
    </dgm:pt>
    <dgm:pt modelId="{99C1BB4E-6D2C-4381-9A6F-6CD1BB653AFA}" type="pres">
      <dgm:prSet presAssocID="{6CC69A3D-BFAF-4DB5-90CB-FE466B5B0C92}" presName="linNode" presStyleCnt="0"/>
      <dgm:spPr/>
      <dgm:t>
        <a:bodyPr/>
        <a:lstStyle/>
        <a:p>
          <a:endParaRPr lang="en-US"/>
        </a:p>
      </dgm:t>
    </dgm:pt>
    <dgm:pt modelId="{1C0FFA75-5A7E-4FC3-B299-1C68F98698E0}" type="pres">
      <dgm:prSet presAssocID="{6CC69A3D-BFAF-4DB5-90CB-FE466B5B0C92}" presName="parentText" presStyleLbl="node1" presStyleIdx="0" presStyleCnt="6">
        <dgm:presLayoutVars>
          <dgm:chMax val="1"/>
          <dgm:bulletEnabled val="1"/>
        </dgm:presLayoutVars>
      </dgm:prSet>
      <dgm:spPr/>
      <dgm:t>
        <a:bodyPr/>
        <a:lstStyle/>
        <a:p>
          <a:endParaRPr lang="en-US"/>
        </a:p>
      </dgm:t>
    </dgm:pt>
    <dgm:pt modelId="{6A2B9503-1E0A-431E-AF19-497DA2B609FC}" type="pres">
      <dgm:prSet presAssocID="{6CC69A3D-BFAF-4DB5-90CB-FE466B5B0C92}" presName="descendantText" presStyleLbl="alignAccFollowNode1" presStyleIdx="0" presStyleCnt="6">
        <dgm:presLayoutVars>
          <dgm:bulletEnabled val="1"/>
        </dgm:presLayoutVars>
      </dgm:prSet>
      <dgm:spPr/>
      <dgm:t>
        <a:bodyPr/>
        <a:lstStyle/>
        <a:p>
          <a:endParaRPr lang="en-US"/>
        </a:p>
      </dgm:t>
    </dgm:pt>
    <dgm:pt modelId="{1106EBAB-7824-4049-A702-223E9FCE1DC9}" type="pres">
      <dgm:prSet presAssocID="{4B30640B-DBCF-4025-9108-2E7AE70EA071}" presName="sp" presStyleCnt="0"/>
      <dgm:spPr/>
      <dgm:t>
        <a:bodyPr/>
        <a:lstStyle/>
        <a:p>
          <a:endParaRPr lang="en-US"/>
        </a:p>
      </dgm:t>
    </dgm:pt>
    <dgm:pt modelId="{2AAD2560-6C5C-4924-9ABE-31897A176AFB}" type="pres">
      <dgm:prSet presAssocID="{40CD64A1-BA03-4C1A-9631-F995678A03BA}" presName="linNode" presStyleCnt="0"/>
      <dgm:spPr/>
      <dgm:t>
        <a:bodyPr/>
        <a:lstStyle/>
        <a:p>
          <a:endParaRPr lang="en-US"/>
        </a:p>
      </dgm:t>
    </dgm:pt>
    <dgm:pt modelId="{95D22167-6905-476E-AC7C-F9BCEE5969E7}" type="pres">
      <dgm:prSet presAssocID="{40CD64A1-BA03-4C1A-9631-F995678A03BA}" presName="parentText" presStyleLbl="node1" presStyleIdx="1" presStyleCnt="6">
        <dgm:presLayoutVars>
          <dgm:chMax val="1"/>
          <dgm:bulletEnabled val="1"/>
        </dgm:presLayoutVars>
      </dgm:prSet>
      <dgm:spPr/>
      <dgm:t>
        <a:bodyPr/>
        <a:lstStyle/>
        <a:p>
          <a:endParaRPr lang="en-US"/>
        </a:p>
      </dgm:t>
    </dgm:pt>
    <dgm:pt modelId="{6BE27355-20FB-4B03-845C-9344A814FEC8}" type="pres">
      <dgm:prSet presAssocID="{40CD64A1-BA03-4C1A-9631-F995678A03BA}" presName="descendantText" presStyleLbl="alignAccFollowNode1" presStyleIdx="1" presStyleCnt="6">
        <dgm:presLayoutVars>
          <dgm:bulletEnabled val="1"/>
        </dgm:presLayoutVars>
      </dgm:prSet>
      <dgm:spPr/>
      <dgm:t>
        <a:bodyPr/>
        <a:lstStyle/>
        <a:p>
          <a:endParaRPr lang="en-US"/>
        </a:p>
      </dgm:t>
    </dgm:pt>
    <dgm:pt modelId="{3CFD744C-BC1B-4240-ACF4-3565F0B3B551}" type="pres">
      <dgm:prSet presAssocID="{AE8D02B4-6E29-480F-9996-0A57133F67E5}" presName="sp" presStyleCnt="0"/>
      <dgm:spPr/>
      <dgm:t>
        <a:bodyPr/>
        <a:lstStyle/>
        <a:p>
          <a:endParaRPr lang="en-US"/>
        </a:p>
      </dgm:t>
    </dgm:pt>
    <dgm:pt modelId="{B6D02E6B-2B0E-464B-A5A0-52E7DCC677CC}" type="pres">
      <dgm:prSet presAssocID="{696963FD-A538-4D53-B8AD-441FE5690134}" presName="linNode" presStyleCnt="0"/>
      <dgm:spPr/>
      <dgm:t>
        <a:bodyPr/>
        <a:lstStyle/>
        <a:p>
          <a:endParaRPr lang="en-US"/>
        </a:p>
      </dgm:t>
    </dgm:pt>
    <dgm:pt modelId="{CEA27191-866B-409C-BFCA-A51219FD09EF}" type="pres">
      <dgm:prSet presAssocID="{696963FD-A538-4D53-B8AD-441FE5690134}" presName="parentText" presStyleLbl="node1" presStyleIdx="2" presStyleCnt="6">
        <dgm:presLayoutVars>
          <dgm:chMax val="1"/>
          <dgm:bulletEnabled val="1"/>
        </dgm:presLayoutVars>
      </dgm:prSet>
      <dgm:spPr/>
      <dgm:t>
        <a:bodyPr/>
        <a:lstStyle/>
        <a:p>
          <a:endParaRPr lang="en-US"/>
        </a:p>
      </dgm:t>
    </dgm:pt>
    <dgm:pt modelId="{BB1534DF-153A-4774-B05F-88C88A4E75E0}" type="pres">
      <dgm:prSet presAssocID="{696963FD-A538-4D53-B8AD-441FE5690134}" presName="descendantText" presStyleLbl="alignAccFollowNode1" presStyleIdx="2" presStyleCnt="6">
        <dgm:presLayoutVars>
          <dgm:bulletEnabled val="1"/>
        </dgm:presLayoutVars>
      </dgm:prSet>
      <dgm:spPr/>
      <dgm:t>
        <a:bodyPr/>
        <a:lstStyle/>
        <a:p>
          <a:endParaRPr lang="en-US"/>
        </a:p>
      </dgm:t>
    </dgm:pt>
    <dgm:pt modelId="{B96AD0D9-6CDD-4789-BF9C-3DB1D8ED37C0}" type="pres">
      <dgm:prSet presAssocID="{4306781F-99C0-481D-AFA0-BB989374769F}" presName="sp" presStyleCnt="0"/>
      <dgm:spPr/>
      <dgm:t>
        <a:bodyPr/>
        <a:lstStyle/>
        <a:p>
          <a:endParaRPr lang="en-US"/>
        </a:p>
      </dgm:t>
    </dgm:pt>
    <dgm:pt modelId="{C33800DA-89D6-4236-AEAB-237A9925E05C}" type="pres">
      <dgm:prSet presAssocID="{050C634E-5229-4427-BD9C-F043B485BB2F}" presName="linNode" presStyleCnt="0"/>
      <dgm:spPr/>
      <dgm:t>
        <a:bodyPr/>
        <a:lstStyle/>
        <a:p>
          <a:endParaRPr lang="en-US"/>
        </a:p>
      </dgm:t>
    </dgm:pt>
    <dgm:pt modelId="{1200A083-DAEE-40E5-A31B-930271C37D82}" type="pres">
      <dgm:prSet presAssocID="{050C634E-5229-4427-BD9C-F043B485BB2F}" presName="parentText" presStyleLbl="node1" presStyleIdx="3" presStyleCnt="6">
        <dgm:presLayoutVars>
          <dgm:chMax val="1"/>
          <dgm:bulletEnabled val="1"/>
        </dgm:presLayoutVars>
      </dgm:prSet>
      <dgm:spPr/>
      <dgm:t>
        <a:bodyPr/>
        <a:lstStyle/>
        <a:p>
          <a:endParaRPr lang="en-US"/>
        </a:p>
      </dgm:t>
    </dgm:pt>
    <dgm:pt modelId="{19E21079-083B-47CD-B422-F4A1F480799C}" type="pres">
      <dgm:prSet presAssocID="{050C634E-5229-4427-BD9C-F043B485BB2F}" presName="descendantText" presStyleLbl="alignAccFollowNode1" presStyleIdx="3" presStyleCnt="6">
        <dgm:presLayoutVars>
          <dgm:bulletEnabled val="1"/>
        </dgm:presLayoutVars>
      </dgm:prSet>
      <dgm:spPr/>
      <dgm:t>
        <a:bodyPr/>
        <a:lstStyle/>
        <a:p>
          <a:endParaRPr lang="en-US"/>
        </a:p>
      </dgm:t>
    </dgm:pt>
    <dgm:pt modelId="{540020B8-A330-44CA-AB9D-4C738C3CC071}" type="pres">
      <dgm:prSet presAssocID="{FA6FC272-F0A4-47DF-9B62-BC26F880BCB2}" presName="sp" presStyleCnt="0"/>
      <dgm:spPr/>
      <dgm:t>
        <a:bodyPr/>
        <a:lstStyle/>
        <a:p>
          <a:endParaRPr lang="en-US"/>
        </a:p>
      </dgm:t>
    </dgm:pt>
    <dgm:pt modelId="{663E7FCF-1EDE-42DF-9D7D-79B1E5B6E4FC}" type="pres">
      <dgm:prSet presAssocID="{CE039EEC-4DEB-409C-9C81-2A352EDC63FD}" presName="linNode" presStyleCnt="0"/>
      <dgm:spPr/>
      <dgm:t>
        <a:bodyPr/>
        <a:lstStyle/>
        <a:p>
          <a:endParaRPr lang="en-US"/>
        </a:p>
      </dgm:t>
    </dgm:pt>
    <dgm:pt modelId="{47D4A5E8-430E-4516-BBD0-05534FBC9695}" type="pres">
      <dgm:prSet presAssocID="{CE039EEC-4DEB-409C-9C81-2A352EDC63FD}" presName="parentText" presStyleLbl="node1" presStyleIdx="4" presStyleCnt="6">
        <dgm:presLayoutVars>
          <dgm:chMax val="1"/>
          <dgm:bulletEnabled val="1"/>
        </dgm:presLayoutVars>
      </dgm:prSet>
      <dgm:spPr/>
      <dgm:t>
        <a:bodyPr/>
        <a:lstStyle/>
        <a:p>
          <a:endParaRPr lang="en-US"/>
        </a:p>
      </dgm:t>
    </dgm:pt>
    <dgm:pt modelId="{DB88113F-208A-4734-AE27-A56D5B9CF2D3}" type="pres">
      <dgm:prSet presAssocID="{CE039EEC-4DEB-409C-9C81-2A352EDC63FD}" presName="descendantText" presStyleLbl="alignAccFollowNode1" presStyleIdx="4" presStyleCnt="6">
        <dgm:presLayoutVars>
          <dgm:bulletEnabled val="1"/>
        </dgm:presLayoutVars>
      </dgm:prSet>
      <dgm:spPr/>
      <dgm:t>
        <a:bodyPr/>
        <a:lstStyle/>
        <a:p>
          <a:endParaRPr lang="en-US"/>
        </a:p>
      </dgm:t>
    </dgm:pt>
    <dgm:pt modelId="{A1D5037D-8D7A-4252-B119-A61D1C0D4779}" type="pres">
      <dgm:prSet presAssocID="{CB0DB9A2-8497-4F0B-945F-3ACA6BEDB0A3}" presName="sp" presStyleCnt="0"/>
      <dgm:spPr/>
      <dgm:t>
        <a:bodyPr/>
        <a:lstStyle/>
        <a:p>
          <a:endParaRPr lang="en-US"/>
        </a:p>
      </dgm:t>
    </dgm:pt>
    <dgm:pt modelId="{C9DE4852-87D0-4E85-A11A-FBC134C4A1AA}" type="pres">
      <dgm:prSet presAssocID="{7D0BB916-A324-49E1-863A-E541279F3C05}" presName="linNode" presStyleCnt="0"/>
      <dgm:spPr/>
      <dgm:t>
        <a:bodyPr/>
        <a:lstStyle/>
        <a:p>
          <a:endParaRPr lang="en-US"/>
        </a:p>
      </dgm:t>
    </dgm:pt>
    <dgm:pt modelId="{98A4CBCC-88A6-491F-BF1F-E0CF77E64627}" type="pres">
      <dgm:prSet presAssocID="{7D0BB916-A324-49E1-863A-E541279F3C05}" presName="parentText" presStyleLbl="node1" presStyleIdx="5" presStyleCnt="6">
        <dgm:presLayoutVars>
          <dgm:chMax val="1"/>
          <dgm:bulletEnabled val="1"/>
        </dgm:presLayoutVars>
      </dgm:prSet>
      <dgm:spPr/>
      <dgm:t>
        <a:bodyPr/>
        <a:lstStyle/>
        <a:p>
          <a:endParaRPr lang="en-US"/>
        </a:p>
      </dgm:t>
    </dgm:pt>
    <dgm:pt modelId="{5C61AB93-843F-43D3-924B-35FAEEB91A10}" type="pres">
      <dgm:prSet presAssocID="{7D0BB916-A324-49E1-863A-E541279F3C05}" presName="descendantText" presStyleLbl="alignAccFollowNode1" presStyleIdx="5" presStyleCnt="6">
        <dgm:presLayoutVars>
          <dgm:bulletEnabled val="1"/>
        </dgm:presLayoutVars>
      </dgm:prSet>
      <dgm:spPr/>
      <dgm:t>
        <a:bodyPr/>
        <a:lstStyle/>
        <a:p>
          <a:endParaRPr lang="en-US"/>
        </a:p>
      </dgm:t>
    </dgm:pt>
  </dgm:ptLst>
  <dgm:cxnLst>
    <dgm:cxn modelId="{C46004AC-3A0D-4EF5-8EE1-A1ADF995A13B}" type="presOf" srcId="{B04EF9E6-D052-4A49-BC7C-647B2A14A827}" destId="{19E21079-083B-47CD-B422-F4A1F480799C}" srcOrd="0" destOrd="0" presId="urn:microsoft.com/office/officeart/2005/8/layout/vList5"/>
    <dgm:cxn modelId="{7F57C43F-7A50-4FC9-B2E4-5BB22A22E6F7}" type="presOf" srcId="{050C634E-5229-4427-BD9C-F043B485BB2F}" destId="{1200A083-DAEE-40E5-A31B-930271C37D82}" srcOrd="0" destOrd="0" presId="urn:microsoft.com/office/officeart/2005/8/layout/vList5"/>
    <dgm:cxn modelId="{E905D4DA-0A41-4158-8117-D567A8146B17}" srcId="{0976E127-4859-44D3-B81F-308F1A348DAE}" destId="{6CC69A3D-BFAF-4DB5-90CB-FE466B5B0C92}" srcOrd="0" destOrd="0" parTransId="{39B51153-D62A-4AB9-BA09-31185C602D16}" sibTransId="{4B30640B-DBCF-4025-9108-2E7AE70EA071}"/>
    <dgm:cxn modelId="{41F4625D-E64F-4714-B0CA-257B6B6D232A}" type="presOf" srcId="{564219B8-8AAA-4A8D-8642-CB2386954B4E}" destId="{5C61AB93-843F-43D3-924B-35FAEEB91A10}" srcOrd="0" destOrd="0" presId="urn:microsoft.com/office/officeart/2005/8/layout/vList5"/>
    <dgm:cxn modelId="{E99B63EE-3B85-4240-AF1B-48BBAD973EE9}" srcId="{7D0BB916-A324-49E1-863A-E541279F3C05}" destId="{564219B8-8AAA-4A8D-8642-CB2386954B4E}" srcOrd="0" destOrd="0" parTransId="{4A79D72F-0192-43FE-A24F-9FD2C062EAF7}" sibTransId="{EA5F4FC3-2AB3-4CC8-8B62-11344198AEFA}"/>
    <dgm:cxn modelId="{91509BFA-70A2-4423-9C10-5886304438E0}" type="presOf" srcId="{CE039EEC-4DEB-409C-9C81-2A352EDC63FD}" destId="{47D4A5E8-430E-4516-BBD0-05534FBC9695}" srcOrd="0" destOrd="0" presId="urn:microsoft.com/office/officeart/2005/8/layout/vList5"/>
    <dgm:cxn modelId="{FDBCD14C-E5EE-4FF2-A1D7-F51866CDEA75}" srcId="{0976E127-4859-44D3-B81F-308F1A348DAE}" destId="{050C634E-5229-4427-BD9C-F043B485BB2F}" srcOrd="3" destOrd="0" parTransId="{E28E991B-BFC6-4152-AB70-1915A75B7637}" sibTransId="{FA6FC272-F0A4-47DF-9B62-BC26F880BCB2}"/>
    <dgm:cxn modelId="{9D215362-1B07-4856-85EC-B869AC83EE76}" srcId="{6CC69A3D-BFAF-4DB5-90CB-FE466B5B0C92}" destId="{5C9DA66E-2A56-4572-9561-9D007D9538CD}" srcOrd="0" destOrd="0" parTransId="{B9CC406C-1279-4AE1-AB7B-97959DF86061}" sibTransId="{99D8BB19-92FF-4D5C-AD4A-CACC769B0B8A}"/>
    <dgm:cxn modelId="{DEE440FD-447C-4682-8C10-F9211DAC350E}" srcId="{0976E127-4859-44D3-B81F-308F1A348DAE}" destId="{7D0BB916-A324-49E1-863A-E541279F3C05}" srcOrd="5" destOrd="0" parTransId="{6CB476C5-2054-42DF-9C7D-BC18C217C881}" sibTransId="{BD18CE3F-D950-405E-A4E3-7BE9869F2DB1}"/>
    <dgm:cxn modelId="{D4F7BBF5-7736-4078-BCF5-2A2B04094813}" type="presOf" srcId="{696963FD-A538-4D53-B8AD-441FE5690134}" destId="{CEA27191-866B-409C-BFCA-A51219FD09EF}" srcOrd="0" destOrd="0" presId="urn:microsoft.com/office/officeart/2005/8/layout/vList5"/>
    <dgm:cxn modelId="{D6A46182-6931-4402-B8D9-91D52BECD686}" srcId="{0976E127-4859-44D3-B81F-308F1A348DAE}" destId="{40CD64A1-BA03-4C1A-9631-F995678A03BA}" srcOrd="1" destOrd="0" parTransId="{AD0E784E-82C8-4107-AB72-77DE5467A2EE}" sibTransId="{AE8D02B4-6E29-480F-9996-0A57133F67E5}"/>
    <dgm:cxn modelId="{18659ED9-30BD-40EF-AC52-C0C1F92ADB3A}" srcId="{0976E127-4859-44D3-B81F-308F1A348DAE}" destId="{CE039EEC-4DEB-409C-9C81-2A352EDC63FD}" srcOrd="4" destOrd="0" parTransId="{1BA5F2E0-1946-4C7B-A60F-C76E8E0A0D11}" sibTransId="{CB0DB9A2-8497-4F0B-945F-3ACA6BEDB0A3}"/>
    <dgm:cxn modelId="{555088F5-9529-40B5-8AAD-C08F3AB728F0}" srcId="{050C634E-5229-4427-BD9C-F043B485BB2F}" destId="{B04EF9E6-D052-4A49-BC7C-647B2A14A827}" srcOrd="0" destOrd="0" parTransId="{85990C1C-0143-44FB-ABDB-7984937FBDE5}" sibTransId="{3E129F26-4D2F-4ACE-A47C-D3B7FB037DA5}"/>
    <dgm:cxn modelId="{54442E5F-328A-4A00-91B6-F8B1AA6A16E2}" type="presOf" srcId="{5C9DA66E-2A56-4572-9561-9D007D9538CD}" destId="{6A2B9503-1E0A-431E-AF19-497DA2B609FC}" srcOrd="0" destOrd="0" presId="urn:microsoft.com/office/officeart/2005/8/layout/vList5"/>
    <dgm:cxn modelId="{096157FD-A9B7-4F72-824F-6755E7321B17}" srcId="{CE039EEC-4DEB-409C-9C81-2A352EDC63FD}" destId="{3B02D729-5BEF-4C25-9B25-CA3623BB67A9}" srcOrd="0" destOrd="0" parTransId="{35702741-63AF-495D-8DC4-1469523CD02D}" sibTransId="{1FEB1EEF-E17D-4097-8EBB-C938442D2C4D}"/>
    <dgm:cxn modelId="{9D02E10A-6EF3-4F52-B43B-C8E6503D0472}" srcId="{40CD64A1-BA03-4C1A-9631-F995678A03BA}" destId="{33897D5D-0B9E-4D95-B9E1-76B5C78B38B2}" srcOrd="0" destOrd="0" parTransId="{264283F1-8A7A-4DCF-9103-2BF8F73291DF}" sibTransId="{56F89C58-0689-44F8-AC03-91F396267C77}"/>
    <dgm:cxn modelId="{8CDDAA4E-9A3D-4050-9E02-A0AA80D0A741}" srcId="{0976E127-4859-44D3-B81F-308F1A348DAE}" destId="{696963FD-A538-4D53-B8AD-441FE5690134}" srcOrd="2" destOrd="0" parTransId="{91CA9406-3A1C-4C60-BEC0-F005C65AD77E}" sibTransId="{4306781F-99C0-481D-AFA0-BB989374769F}"/>
    <dgm:cxn modelId="{9C0CCC5E-29F1-4045-BD86-FF05E239E33E}" type="presOf" srcId="{6CC69A3D-BFAF-4DB5-90CB-FE466B5B0C92}" destId="{1C0FFA75-5A7E-4FC3-B299-1C68F98698E0}" srcOrd="0" destOrd="0" presId="urn:microsoft.com/office/officeart/2005/8/layout/vList5"/>
    <dgm:cxn modelId="{982C7926-806B-4432-A78B-249CE15C0AFA}" type="presOf" srcId="{0976E127-4859-44D3-B81F-308F1A348DAE}" destId="{9C7D7D93-7B91-47A1-9621-D58A8AA26CCD}" srcOrd="0" destOrd="0" presId="urn:microsoft.com/office/officeart/2005/8/layout/vList5"/>
    <dgm:cxn modelId="{BCCC38C4-74D8-463E-AC90-26D162F02661}" type="presOf" srcId="{D04B226B-3F43-4BDD-8305-46B983A91F3C}" destId="{BB1534DF-153A-4774-B05F-88C88A4E75E0}" srcOrd="0" destOrd="0" presId="urn:microsoft.com/office/officeart/2005/8/layout/vList5"/>
    <dgm:cxn modelId="{639D4C1B-96E0-41D6-9103-CFF6005F5291}" type="presOf" srcId="{3B02D729-5BEF-4C25-9B25-CA3623BB67A9}" destId="{DB88113F-208A-4734-AE27-A56D5B9CF2D3}" srcOrd="0" destOrd="0" presId="urn:microsoft.com/office/officeart/2005/8/layout/vList5"/>
    <dgm:cxn modelId="{7F4FA9B3-7F16-4669-BE7A-9BB69ABD87FA}" type="presOf" srcId="{33897D5D-0B9E-4D95-B9E1-76B5C78B38B2}" destId="{6BE27355-20FB-4B03-845C-9344A814FEC8}" srcOrd="0" destOrd="0" presId="urn:microsoft.com/office/officeart/2005/8/layout/vList5"/>
    <dgm:cxn modelId="{8C4FF84B-7B53-4F6A-A0CF-912D40E693EF}" type="presOf" srcId="{7D0BB916-A324-49E1-863A-E541279F3C05}" destId="{98A4CBCC-88A6-491F-BF1F-E0CF77E64627}" srcOrd="0" destOrd="0" presId="urn:microsoft.com/office/officeart/2005/8/layout/vList5"/>
    <dgm:cxn modelId="{0D546BD4-616F-4C8E-A94C-EB4C9FF24B51}" srcId="{696963FD-A538-4D53-B8AD-441FE5690134}" destId="{D04B226B-3F43-4BDD-8305-46B983A91F3C}" srcOrd="0" destOrd="0" parTransId="{36860EA9-E69F-4FC0-A8E3-5627471D845C}" sibTransId="{1C109436-B62D-4E1C-91C9-38FA9E2D94DE}"/>
    <dgm:cxn modelId="{3422712B-F2CA-4D80-A229-6064EADDCB2B}" type="presOf" srcId="{40CD64A1-BA03-4C1A-9631-F995678A03BA}" destId="{95D22167-6905-476E-AC7C-F9BCEE5969E7}" srcOrd="0" destOrd="0" presId="urn:microsoft.com/office/officeart/2005/8/layout/vList5"/>
    <dgm:cxn modelId="{8D8AAF89-6C95-4A3B-9DB4-4F15980B76F0}" type="presParOf" srcId="{9C7D7D93-7B91-47A1-9621-D58A8AA26CCD}" destId="{99C1BB4E-6D2C-4381-9A6F-6CD1BB653AFA}" srcOrd="0" destOrd="0" presId="urn:microsoft.com/office/officeart/2005/8/layout/vList5"/>
    <dgm:cxn modelId="{75DBF7C2-4201-44F1-9C6C-86B16A91D2D2}" type="presParOf" srcId="{99C1BB4E-6D2C-4381-9A6F-6CD1BB653AFA}" destId="{1C0FFA75-5A7E-4FC3-B299-1C68F98698E0}" srcOrd="0" destOrd="0" presId="urn:microsoft.com/office/officeart/2005/8/layout/vList5"/>
    <dgm:cxn modelId="{6E2E5F31-B600-490F-B9C0-0E94E6FD4291}" type="presParOf" srcId="{99C1BB4E-6D2C-4381-9A6F-6CD1BB653AFA}" destId="{6A2B9503-1E0A-431E-AF19-497DA2B609FC}" srcOrd="1" destOrd="0" presId="urn:microsoft.com/office/officeart/2005/8/layout/vList5"/>
    <dgm:cxn modelId="{51819E77-BC73-475A-BEF9-E5691F658B7F}" type="presParOf" srcId="{9C7D7D93-7B91-47A1-9621-D58A8AA26CCD}" destId="{1106EBAB-7824-4049-A702-223E9FCE1DC9}" srcOrd="1" destOrd="0" presId="urn:microsoft.com/office/officeart/2005/8/layout/vList5"/>
    <dgm:cxn modelId="{4107812D-29FC-40B0-BFC6-722620A9C8F1}" type="presParOf" srcId="{9C7D7D93-7B91-47A1-9621-D58A8AA26CCD}" destId="{2AAD2560-6C5C-4924-9ABE-31897A176AFB}" srcOrd="2" destOrd="0" presId="urn:microsoft.com/office/officeart/2005/8/layout/vList5"/>
    <dgm:cxn modelId="{827920AE-9A04-41CC-AD9B-7E5751A7C20F}" type="presParOf" srcId="{2AAD2560-6C5C-4924-9ABE-31897A176AFB}" destId="{95D22167-6905-476E-AC7C-F9BCEE5969E7}" srcOrd="0" destOrd="0" presId="urn:microsoft.com/office/officeart/2005/8/layout/vList5"/>
    <dgm:cxn modelId="{D97F9D5F-2CDF-4CA9-9B53-BE5A4F06BD8F}" type="presParOf" srcId="{2AAD2560-6C5C-4924-9ABE-31897A176AFB}" destId="{6BE27355-20FB-4B03-845C-9344A814FEC8}" srcOrd="1" destOrd="0" presId="urn:microsoft.com/office/officeart/2005/8/layout/vList5"/>
    <dgm:cxn modelId="{B9869C18-18A3-4F92-B1DE-58D234025A0D}" type="presParOf" srcId="{9C7D7D93-7B91-47A1-9621-D58A8AA26CCD}" destId="{3CFD744C-BC1B-4240-ACF4-3565F0B3B551}" srcOrd="3" destOrd="0" presId="urn:microsoft.com/office/officeart/2005/8/layout/vList5"/>
    <dgm:cxn modelId="{E28639EB-197B-4E7B-8B4E-774341504F41}" type="presParOf" srcId="{9C7D7D93-7B91-47A1-9621-D58A8AA26CCD}" destId="{B6D02E6B-2B0E-464B-A5A0-52E7DCC677CC}" srcOrd="4" destOrd="0" presId="urn:microsoft.com/office/officeart/2005/8/layout/vList5"/>
    <dgm:cxn modelId="{D04E0521-0F0F-4F0B-AA0D-6550919B7287}" type="presParOf" srcId="{B6D02E6B-2B0E-464B-A5A0-52E7DCC677CC}" destId="{CEA27191-866B-409C-BFCA-A51219FD09EF}" srcOrd="0" destOrd="0" presId="urn:microsoft.com/office/officeart/2005/8/layout/vList5"/>
    <dgm:cxn modelId="{39467780-B5B5-464F-B78E-AB5D6BD0A9E9}" type="presParOf" srcId="{B6D02E6B-2B0E-464B-A5A0-52E7DCC677CC}" destId="{BB1534DF-153A-4774-B05F-88C88A4E75E0}" srcOrd="1" destOrd="0" presId="urn:microsoft.com/office/officeart/2005/8/layout/vList5"/>
    <dgm:cxn modelId="{7F50D02C-7B06-4C33-A0DC-A80E0445F9E4}" type="presParOf" srcId="{9C7D7D93-7B91-47A1-9621-D58A8AA26CCD}" destId="{B96AD0D9-6CDD-4789-BF9C-3DB1D8ED37C0}" srcOrd="5" destOrd="0" presId="urn:microsoft.com/office/officeart/2005/8/layout/vList5"/>
    <dgm:cxn modelId="{183E8E5C-0C8E-403B-BB33-6E5EB0979731}" type="presParOf" srcId="{9C7D7D93-7B91-47A1-9621-D58A8AA26CCD}" destId="{C33800DA-89D6-4236-AEAB-237A9925E05C}" srcOrd="6" destOrd="0" presId="urn:microsoft.com/office/officeart/2005/8/layout/vList5"/>
    <dgm:cxn modelId="{366E8E0B-D382-4F4C-A3FD-6E212CBBD33C}" type="presParOf" srcId="{C33800DA-89D6-4236-AEAB-237A9925E05C}" destId="{1200A083-DAEE-40E5-A31B-930271C37D82}" srcOrd="0" destOrd="0" presId="urn:microsoft.com/office/officeart/2005/8/layout/vList5"/>
    <dgm:cxn modelId="{C5A9A2A2-FF6A-4AAE-99C4-6027FA5C309F}" type="presParOf" srcId="{C33800DA-89D6-4236-AEAB-237A9925E05C}" destId="{19E21079-083B-47CD-B422-F4A1F480799C}" srcOrd="1" destOrd="0" presId="urn:microsoft.com/office/officeart/2005/8/layout/vList5"/>
    <dgm:cxn modelId="{E5B4EA4B-FF96-48A7-BF2B-B0C3FD846B34}" type="presParOf" srcId="{9C7D7D93-7B91-47A1-9621-D58A8AA26CCD}" destId="{540020B8-A330-44CA-AB9D-4C738C3CC071}" srcOrd="7" destOrd="0" presId="urn:microsoft.com/office/officeart/2005/8/layout/vList5"/>
    <dgm:cxn modelId="{427A47B5-2071-4FBE-83BA-9851ACE03CD1}" type="presParOf" srcId="{9C7D7D93-7B91-47A1-9621-D58A8AA26CCD}" destId="{663E7FCF-1EDE-42DF-9D7D-79B1E5B6E4FC}" srcOrd="8" destOrd="0" presId="urn:microsoft.com/office/officeart/2005/8/layout/vList5"/>
    <dgm:cxn modelId="{82CC8BA7-67CD-4D82-AC25-51067F826821}" type="presParOf" srcId="{663E7FCF-1EDE-42DF-9D7D-79B1E5B6E4FC}" destId="{47D4A5E8-430E-4516-BBD0-05534FBC9695}" srcOrd="0" destOrd="0" presId="urn:microsoft.com/office/officeart/2005/8/layout/vList5"/>
    <dgm:cxn modelId="{F3DB7C53-E13F-454D-BAFD-507A22188CF3}" type="presParOf" srcId="{663E7FCF-1EDE-42DF-9D7D-79B1E5B6E4FC}" destId="{DB88113F-208A-4734-AE27-A56D5B9CF2D3}" srcOrd="1" destOrd="0" presId="urn:microsoft.com/office/officeart/2005/8/layout/vList5"/>
    <dgm:cxn modelId="{B09FFB85-DF61-411C-8368-3FDDA6A355C2}" type="presParOf" srcId="{9C7D7D93-7B91-47A1-9621-D58A8AA26CCD}" destId="{A1D5037D-8D7A-4252-B119-A61D1C0D4779}" srcOrd="9" destOrd="0" presId="urn:microsoft.com/office/officeart/2005/8/layout/vList5"/>
    <dgm:cxn modelId="{DE03AC3C-6FEB-468B-A3B3-D108F30E9AE9}" type="presParOf" srcId="{9C7D7D93-7B91-47A1-9621-D58A8AA26CCD}" destId="{C9DE4852-87D0-4E85-A11A-FBC134C4A1AA}" srcOrd="10" destOrd="0" presId="urn:microsoft.com/office/officeart/2005/8/layout/vList5"/>
    <dgm:cxn modelId="{89576090-8810-48AE-B6AC-EB21DA3A2BBC}" type="presParOf" srcId="{C9DE4852-87D0-4E85-A11A-FBC134C4A1AA}" destId="{98A4CBCC-88A6-491F-BF1F-E0CF77E64627}" srcOrd="0" destOrd="0" presId="urn:microsoft.com/office/officeart/2005/8/layout/vList5"/>
    <dgm:cxn modelId="{D1879546-57E7-4215-99D2-A52081440859}" type="presParOf" srcId="{C9DE4852-87D0-4E85-A11A-FBC134C4A1AA}" destId="{5C61AB93-843F-43D3-924B-35FAEEB91A1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333C60-53CC-4039-B52F-D22DB40E8490}" type="doc">
      <dgm:prSet loTypeId="urn:microsoft.com/office/officeart/2005/8/layout/radial4" loCatId="relationship" qsTypeId="urn:microsoft.com/office/officeart/2005/8/quickstyle/simple3" qsCatId="simple" csTypeId="urn:microsoft.com/office/officeart/2005/8/colors/colorful3" csCatId="colorful" phldr="1"/>
      <dgm:spPr/>
      <dgm:t>
        <a:bodyPr/>
        <a:lstStyle/>
        <a:p>
          <a:endParaRPr lang="en-US"/>
        </a:p>
      </dgm:t>
    </dgm:pt>
    <dgm:pt modelId="{508DD07E-56E8-46F5-9179-9E91AFEC5FD6}">
      <dgm:prSet phldrT="[Text]"/>
      <dgm:spPr/>
      <dgm:t>
        <a:bodyPr/>
        <a:lstStyle/>
        <a:p>
          <a:r>
            <a:rPr lang="en-US" smtClean="0">
              <a:latin typeface="+mj-lt"/>
            </a:rPr>
            <a:t>Demand Innovation</a:t>
          </a:r>
          <a:endParaRPr lang="en-US"/>
        </a:p>
      </dgm:t>
    </dgm:pt>
    <dgm:pt modelId="{AC6AF327-B401-4DAF-853F-674E8C9EC812}" type="parTrans" cxnId="{22058D8F-403D-4734-97BB-D4C2B064E879}">
      <dgm:prSet/>
      <dgm:spPr/>
      <dgm:t>
        <a:bodyPr/>
        <a:lstStyle/>
        <a:p>
          <a:endParaRPr lang="en-US"/>
        </a:p>
      </dgm:t>
    </dgm:pt>
    <dgm:pt modelId="{96699022-C260-46E5-A908-08FFD0D2C7AD}" type="sibTrans" cxnId="{22058D8F-403D-4734-97BB-D4C2B064E879}">
      <dgm:prSet/>
      <dgm:spPr/>
      <dgm:t>
        <a:bodyPr/>
        <a:lstStyle/>
        <a:p>
          <a:endParaRPr lang="en-US"/>
        </a:p>
      </dgm:t>
    </dgm:pt>
    <dgm:pt modelId="{5ECBD6B2-22FB-49AA-9276-F0E1F449B7D1}">
      <dgm:prSet phldrT="[Text]"/>
      <dgm:spPr/>
      <dgm:t>
        <a:bodyPr/>
        <a:lstStyle/>
        <a:p>
          <a:r>
            <a:rPr lang="en-US" smtClean="0">
              <a:latin typeface="+mj-lt"/>
            </a:rPr>
            <a:t>powerful but simple to use package</a:t>
          </a:r>
          <a:endParaRPr lang="en-US"/>
        </a:p>
      </dgm:t>
    </dgm:pt>
    <dgm:pt modelId="{C84C6A01-0F68-4EF6-A5DA-32E23F45BC4C}" type="parTrans" cxnId="{D6E6145E-1201-4D93-B0FB-67130A5C0116}">
      <dgm:prSet/>
      <dgm:spPr/>
      <dgm:t>
        <a:bodyPr/>
        <a:lstStyle/>
        <a:p>
          <a:endParaRPr lang="en-US"/>
        </a:p>
      </dgm:t>
    </dgm:pt>
    <dgm:pt modelId="{D5958246-C1DA-4A5A-AF02-1453B4E856E1}" type="sibTrans" cxnId="{D6E6145E-1201-4D93-B0FB-67130A5C0116}">
      <dgm:prSet/>
      <dgm:spPr/>
      <dgm:t>
        <a:bodyPr/>
        <a:lstStyle/>
        <a:p>
          <a:endParaRPr lang="en-US"/>
        </a:p>
      </dgm:t>
    </dgm:pt>
    <dgm:pt modelId="{569EFCF5-B7C0-4D82-9DD7-F660F12D33BF}">
      <dgm:prSet phldrT="[Text]"/>
      <dgm:spPr/>
      <dgm:t>
        <a:bodyPr/>
        <a:lstStyle/>
        <a:p>
          <a:r>
            <a:rPr lang="en-US" smtClean="0">
              <a:latin typeface="+mj-lt"/>
            </a:rPr>
            <a:t>extra ordinary service</a:t>
          </a:r>
          <a:endParaRPr lang="en-US"/>
        </a:p>
      </dgm:t>
    </dgm:pt>
    <dgm:pt modelId="{1B670C70-702B-4052-BC27-9020792B2AEA}" type="parTrans" cxnId="{234FCA97-4739-4F00-B15B-BAF3DBCDFC9B}">
      <dgm:prSet/>
      <dgm:spPr/>
      <dgm:t>
        <a:bodyPr/>
        <a:lstStyle/>
        <a:p>
          <a:endParaRPr lang="en-US"/>
        </a:p>
      </dgm:t>
    </dgm:pt>
    <dgm:pt modelId="{C00BC5A0-70A4-4669-AD05-E84033019258}" type="sibTrans" cxnId="{234FCA97-4739-4F00-B15B-BAF3DBCDFC9B}">
      <dgm:prSet/>
      <dgm:spPr/>
      <dgm:t>
        <a:bodyPr/>
        <a:lstStyle/>
        <a:p>
          <a:endParaRPr lang="en-US"/>
        </a:p>
      </dgm:t>
    </dgm:pt>
    <dgm:pt modelId="{169F41F7-1894-4D06-A133-549D0B0A8A45}" type="pres">
      <dgm:prSet presAssocID="{0F333C60-53CC-4039-B52F-D22DB40E8490}" presName="cycle" presStyleCnt="0">
        <dgm:presLayoutVars>
          <dgm:chMax val="1"/>
          <dgm:dir/>
          <dgm:animLvl val="ctr"/>
          <dgm:resizeHandles val="exact"/>
        </dgm:presLayoutVars>
      </dgm:prSet>
      <dgm:spPr/>
      <dgm:t>
        <a:bodyPr/>
        <a:lstStyle/>
        <a:p>
          <a:endParaRPr lang="en-US"/>
        </a:p>
      </dgm:t>
    </dgm:pt>
    <dgm:pt modelId="{0CD38E47-D4EF-4B5C-9846-4135ECF290C3}" type="pres">
      <dgm:prSet presAssocID="{508DD07E-56E8-46F5-9179-9E91AFEC5FD6}" presName="centerShape" presStyleLbl="node0" presStyleIdx="0" presStyleCnt="1"/>
      <dgm:spPr/>
      <dgm:t>
        <a:bodyPr/>
        <a:lstStyle/>
        <a:p>
          <a:endParaRPr lang="en-US"/>
        </a:p>
      </dgm:t>
    </dgm:pt>
    <dgm:pt modelId="{0E2493B7-BA24-46E6-A9CE-799D5BFF1A70}" type="pres">
      <dgm:prSet presAssocID="{C84C6A01-0F68-4EF6-A5DA-32E23F45BC4C}" presName="parTrans" presStyleLbl="bgSibTrans2D1" presStyleIdx="0" presStyleCnt="2"/>
      <dgm:spPr/>
      <dgm:t>
        <a:bodyPr/>
        <a:lstStyle/>
        <a:p>
          <a:endParaRPr lang="en-US"/>
        </a:p>
      </dgm:t>
    </dgm:pt>
    <dgm:pt modelId="{7B00486B-E4BB-4307-9B58-C6EA648D515F}" type="pres">
      <dgm:prSet presAssocID="{5ECBD6B2-22FB-49AA-9276-F0E1F449B7D1}" presName="node" presStyleLbl="node1" presStyleIdx="0" presStyleCnt="2">
        <dgm:presLayoutVars>
          <dgm:bulletEnabled val="1"/>
        </dgm:presLayoutVars>
      </dgm:prSet>
      <dgm:spPr/>
      <dgm:t>
        <a:bodyPr/>
        <a:lstStyle/>
        <a:p>
          <a:endParaRPr lang="en-US"/>
        </a:p>
      </dgm:t>
    </dgm:pt>
    <dgm:pt modelId="{2FD1EFA3-603B-47C7-A6CC-541F02FA1434}" type="pres">
      <dgm:prSet presAssocID="{1B670C70-702B-4052-BC27-9020792B2AEA}" presName="parTrans" presStyleLbl="bgSibTrans2D1" presStyleIdx="1" presStyleCnt="2"/>
      <dgm:spPr/>
      <dgm:t>
        <a:bodyPr/>
        <a:lstStyle/>
        <a:p>
          <a:endParaRPr lang="en-US"/>
        </a:p>
      </dgm:t>
    </dgm:pt>
    <dgm:pt modelId="{9EEEB3F1-BCD6-4EB1-A869-DB14D0023205}" type="pres">
      <dgm:prSet presAssocID="{569EFCF5-B7C0-4D82-9DD7-F660F12D33BF}" presName="node" presStyleLbl="node1" presStyleIdx="1" presStyleCnt="2">
        <dgm:presLayoutVars>
          <dgm:bulletEnabled val="1"/>
        </dgm:presLayoutVars>
      </dgm:prSet>
      <dgm:spPr/>
      <dgm:t>
        <a:bodyPr/>
        <a:lstStyle/>
        <a:p>
          <a:endParaRPr lang="en-US"/>
        </a:p>
      </dgm:t>
    </dgm:pt>
  </dgm:ptLst>
  <dgm:cxnLst>
    <dgm:cxn modelId="{3100982B-A238-4A57-B2EA-49DC0DE7B631}" type="presOf" srcId="{569EFCF5-B7C0-4D82-9DD7-F660F12D33BF}" destId="{9EEEB3F1-BCD6-4EB1-A869-DB14D0023205}" srcOrd="0" destOrd="0" presId="urn:microsoft.com/office/officeart/2005/8/layout/radial4"/>
    <dgm:cxn modelId="{6A4F4881-2D0D-4F78-9E2C-EF2F6D68929E}" type="presOf" srcId="{1B670C70-702B-4052-BC27-9020792B2AEA}" destId="{2FD1EFA3-603B-47C7-A6CC-541F02FA1434}" srcOrd="0" destOrd="0" presId="urn:microsoft.com/office/officeart/2005/8/layout/radial4"/>
    <dgm:cxn modelId="{D5CECAA2-FFB1-4243-9172-4D719F5A24C4}" type="presOf" srcId="{5ECBD6B2-22FB-49AA-9276-F0E1F449B7D1}" destId="{7B00486B-E4BB-4307-9B58-C6EA648D515F}" srcOrd="0" destOrd="0" presId="urn:microsoft.com/office/officeart/2005/8/layout/radial4"/>
    <dgm:cxn modelId="{192CCB79-FCEA-4BC4-9344-3E886238CAEC}" type="presOf" srcId="{0F333C60-53CC-4039-B52F-D22DB40E8490}" destId="{169F41F7-1894-4D06-A133-549D0B0A8A45}" srcOrd="0" destOrd="0" presId="urn:microsoft.com/office/officeart/2005/8/layout/radial4"/>
    <dgm:cxn modelId="{22058D8F-403D-4734-97BB-D4C2B064E879}" srcId="{0F333C60-53CC-4039-B52F-D22DB40E8490}" destId="{508DD07E-56E8-46F5-9179-9E91AFEC5FD6}" srcOrd="0" destOrd="0" parTransId="{AC6AF327-B401-4DAF-853F-674E8C9EC812}" sibTransId="{96699022-C260-46E5-A908-08FFD0D2C7AD}"/>
    <dgm:cxn modelId="{399500DF-CF26-4214-B9E0-A08B7B402F56}" type="presOf" srcId="{508DD07E-56E8-46F5-9179-9E91AFEC5FD6}" destId="{0CD38E47-D4EF-4B5C-9846-4135ECF290C3}" srcOrd="0" destOrd="0" presId="urn:microsoft.com/office/officeart/2005/8/layout/radial4"/>
    <dgm:cxn modelId="{0967871A-76B3-431C-BC9B-0ACC4DBFCA89}" type="presOf" srcId="{C84C6A01-0F68-4EF6-A5DA-32E23F45BC4C}" destId="{0E2493B7-BA24-46E6-A9CE-799D5BFF1A70}" srcOrd="0" destOrd="0" presId="urn:microsoft.com/office/officeart/2005/8/layout/radial4"/>
    <dgm:cxn modelId="{234FCA97-4739-4F00-B15B-BAF3DBCDFC9B}" srcId="{508DD07E-56E8-46F5-9179-9E91AFEC5FD6}" destId="{569EFCF5-B7C0-4D82-9DD7-F660F12D33BF}" srcOrd="1" destOrd="0" parTransId="{1B670C70-702B-4052-BC27-9020792B2AEA}" sibTransId="{C00BC5A0-70A4-4669-AD05-E84033019258}"/>
    <dgm:cxn modelId="{D6E6145E-1201-4D93-B0FB-67130A5C0116}" srcId="{508DD07E-56E8-46F5-9179-9E91AFEC5FD6}" destId="{5ECBD6B2-22FB-49AA-9276-F0E1F449B7D1}" srcOrd="0" destOrd="0" parTransId="{C84C6A01-0F68-4EF6-A5DA-32E23F45BC4C}" sibTransId="{D5958246-C1DA-4A5A-AF02-1453B4E856E1}"/>
    <dgm:cxn modelId="{C849D9FC-74ED-43EA-BAF2-709EAE9583E1}" type="presParOf" srcId="{169F41F7-1894-4D06-A133-549D0B0A8A45}" destId="{0CD38E47-D4EF-4B5C-9846-4135ECF290C3}" srcOrd="0" destOrd="0" presId="urn:microsoft.com/office/officeart/2005/8/layout/radial4"/>
    <dgm:cxn modelId="{F412C7FA-BEB8-4611-93BD-22E3CAB2EDD1}" type="presParOf" srcId="{169F41F7-1894-4D06-A133-549D0B0A8A45}" destId="{0E2493B7-BA24-46E6-A9CE-799D5BFF1A70}" srcOrd="1" destOrd="0" presId="urn:microsoft.com/office/officeart/2005/8/layout/radial4"/>
    <dgm:cxn modelId="{613EED65-D08B-4FF5-8FF8-810C0B5CF20D}" type="presParOf" srcId="{169F41F7-1894-4D06-A133-549D0B0A8A45}" destId="{7B00486B-E4BB-4307-9B58-C6EA648D515F}" srcOrd="2" destOrd="0" presId="urn:microsoft.com/office/officeart/2005/8/layout/radial4"/>
    <dgm:cxn modelId="{4D72215E-9D26-47F1-9AE6-7726A20D094C}" type="presParOf" srcId="{169F41F7-1894-4D06-A133-549D0B0A8A45}" destId="{2FD1EFA3-603B-47C7-A6CC-541F02FA1434}" srcOrd="3" destOrd="0" presId="urn:microsoft.com/office/officeart/2005/8/layout/radial4"/>
    <dgm:cxn modelId="{B9E09368-8669-4DCC-9733-7785C26C2DD5}" type="presParOf" srcId="{169F41F7-1894-4D06-A133-549D0B0A8A45}" destId="{9EEEB3F1-BCD6-4EB1-A869-DB14D0023205}"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40BC3-F084-4B32-BCFA-BF9C9E641662}">
      <dsp:nvSpPr>
        <dsp:cNvPr id="0" name=""/>
        <dsp:cNvSpPr/>
      </dsp:nvSpPr>
      <dsp:spPr>
        <a:xfrm>
          <a:off x="692" y="0"/>
          <a:ext cx="2978050" cy="2438400"/>
        </a:xfrm>
        <a:prstGeom prst="roundRect">
          <a:avLst>
            <a:gd name="adj" fmla="val 5000"/>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205740" rIns="266700" bIns="0" numCol="1" spcCol="1270" anchor="t" anchorCtr="0">
          <a:noAutofit/>
        </a:bodyPr>
        <a:lstStyle/>
        <a:p>
          <a:pPr lvl="0" algn="l" defTabSz="2667000">
            <a:lnSpc>
              <a:spcPct val="90000"/>
            </a:lnSpc>
            <a:spcBef>
              <a:spcPct val="0"/>
            </a:spcBef>
            <a:spcAft>
              <a:spcPct val="35000"/>
            </a:spcAft>
          </a:pPr>
          <a:r>
            <a:rPr lang="en-US" sz="6000" kern="1200" dirty="0" smtClean="0"/>
            <a:t>75+</a:t>
          </a:r>
          <a:endParaRPr lang="en-US" sz="2600" kern="1200" dirty="0"/>
        </a:p>
      </dsp:txBody>
      <dsp:txXfrm rot="16200000">
        <a:off x="-701246" y="701938"/>
        <a:ext cx="1999488" cy="595610"/>
      </dsp:txXfrm>
    </dsp:sp>
    <dsp:sp modelId="{3687B5EA-E797-4C42-9BFE-61D38C814AF1}">
      <dsp:nvSpPr>
        <dsp:cNvPr id="0" name=""/>
        <dsp:cNvSpPr/>
      </dsp:nvSpPr>
      <dsp:spPr>
        <a:xfrm>
          <a:off x="596302" y="0"/>
          <a:ext cx="2218647" cy="2438400"/>
        </a:xfrm>
        <a:prstGeom prst="rect">
          <a:avLst/>
        </a:prstGeom>
        <a:noFill/>
        <a:ln>
          <a:noFill/>
        </a:ln>
        <a:effectLst>
          <a:outerShdw blurRad="39000" dist="25400" dir="5400000" rotWithShape="0">
            <a:srgbClr val="000000">
              <a:alpha val="38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lvl="0" algn="r" defTabSz="2889250">
            <a:lnSpc>
              <a:spcPct val="90000"/>
            </a:lnSpc>
            <a:spcBef>
              <a:spcPct val="0"/>
            </a:spcBef>
            <a:spcAft>
              <a:spcPct val="35000"/>
            </a:spcAft>
          </a:pPr>
          <a:r>
            <a:rPr lang="en-US" sz="6500" kern="1200" dirty="0" smtClean="0"/>
            <a:t>Nepal</a:t>
          </a:r>
          <a:endParaRPr lang="en-US" sz="6500" kern="1200" dirty="0"/>
        </a:p>
      </dsp:txBody>
      <dsp:txXfrm>
        <a:off x="596302" y="0"/>
        <a:ext cx="2218647" cy="2438400"/>
      </dsp:txXfrm>
    </dsp:sp>
    <dsp:sp modelId="{34094B1E-B783-4F9C-8FA3-F51FFF46940B}">
      <dsp:nvSpPr>
        <dsp:cNvPr id="0" name=""/>
        <dsp:cNvSpPr/>
      </dsp:nvSpPr>
      <dsp:spPr>
        <a:xfrm>
          <a:off x="3082974" y="0"/>
          <a:ext cx="2978050" cy="2438400"/>
        </a:xfrm>
        <a:prstGeom prst="roundRect">
          <a:avLst>
            <a:gd name="adj" fmla="val 5000"/>
          </a:avLst>
        </a:prstGeom>
        <a:gradFill rotWithShape="0">
          <a:gsLst>
            <a:gs pos="0">
              <a:schemeClr val="accent4">
                <a:hueOff val="-3015570"/>
                <a:satOff val="21052"/>
                <a:lumOff val="2255"/>
                <a:alphaOff val="0"/>
                <a:shade val="47500"/>
                <a:satMod val="137000"/>
              </a:schemeClr>
            </a:gs>
            <a:gs pos="55000">
              <a:schemeClr val="accent4">
                <a:hueOff val="-3015570"/>
                <a:satOff val="21052"/>
                <a:lumOff val="2255"/>
                <a:alphaOff val="0"/>
                <a:shade val="69000"/>
                <a:satMod val="137000"/>
              </a:schemeClr>
            </a:gs>
            <a:gs pos="100000">
              <a:schemeClr val="accent4">
                <a:hueOff val="-3015570"/>
                <a:satOff val="21052"/>
                <a:lumOff val="2255"/>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226314" rIns="293370" bIns="0" numCol="1" spcCol="1270" anchor="t" anchorCtr="0">
          <a:noAutofit/>
        </a:bodyPr>
        <a:lstStyle/>
        <a:p>
          <a:pPr lvl="0" algn="l" defTabSz="2933700">
            <a:lnSpc>
              <a:spcPct val="90000"/>
            </a:lnSpc>
            <a:spcBef>
              <a:spcPct val="0"/>
            </a:spcBef>
            <a:spcAft>
              <a:spcPct val="35000"/>
            </a:spcAft>
          </a:pPr>
          <a:r>
            <a:rPr lang="en-US" sz="6600" kern="1200" smtClean="0"/>
            <a:t>17</a:t>
          </a:r>
          <a:r>
            <a:rPr lang="en-US" sz="6000" kern="1200" smtClean="0"/>
            <a:t>+</a:t>
          </a:r>
          <a:endParaRPr lang="en-US" sz="2600" kern="1200" dirty="0"/>
        </a:p>
      </dsp:txBody>
      <dsp:txXfrm rot="16200000">
        <a:off x="2381035" y="701938"/>
        <a:ext cx="1999488" cy="595610"/>
      </dsp:txXfrm>
    </dsp:sp>
    <dsp:sp modelId="{093615EF-0BB5-4388-8E1F-D3EB0365803B}">
      <dsp:nvSpPr>
        <dsp:cNvPr id="0" name=""/>
        <dsp:cNvSpPr/>
      </dsp:nvSpPr>
      <dsp:spPr>
        <a:xfrm rot="5400000">
          <a:off x="2918713" y="1866751"/>
          <a:ext cx="358303" cy="446707"/>
        </a:xfrm>
        <a:prstGeom prst="flowChartExtract">
          <a:avLst/>
        </a:prstGeom>
        <a:solidFill>
          <a:schemeClr val="lt1">
            <a:hueOff val="0"/>
            <a:satOff val="0"/>
            <a:lumOff val="0"/>
            <a:alphaOff val="0"/>
          </a:schemeClr>
        </a:solidFill>
        <a:ln w="635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44D03E8-5720-4579-9DB3-254CC40E5E34}">
      <dsp:nvSpPr>
        <dsp:cNvPr id="0" name=""/>
        <dsp:cNvSpPr/>
      </dsp:nvSpPr>
      <dsp:spPr>
        <a:xfrm>
          <a:off x="3678584" y="0"/>
          <a:ext cx="2218647" cy="2438400"/>
        </a:xfrm>
        <a:prstGeom prst="rect">
          <a:avLst/>
        </a:prstGeom>
        <a:noFill/>
        <a:ln>
          <a:noFill/>
        </a:ln>
        <a:effectLst>
          <a:outerShdw blurRad="39000" dist="25400" dir="5400000" rotWithShape="0">
            <a:srgbClr val="000000">
              <a:alpha val="38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lvl="0" algn="r" defTabSz="2889250">
            <a:lnSpc>
              <a:spcPct val="90000"/>
            </a:lnSpc>
            <a:spcBef>
              <a:spcPct val="0"/>
            </a:spcBef>
            <a:spcAft>
              <a:spcPct val="35000"/>
            </a:spcAft>
          </a:pPr>
          <a:r>
            <a:rPr lang="en-US" sz="6500" kern="1200" dirty="0" smtClean="0"/>
            <a:t>UK</a:t>
          </a:r>
          <a:endParaRPr lang="en-US" sz="6500" kern="1200" dirty="0"/>
        </a:p>
      </dsp:txBody>
      <dsp:txXfrm>
        <a:off x="3678584" y="0"/>
        <a:ext cx="2218647" cy="2438400"/>
      </dsp:txXfrm>
    </dsp:sp>
    <dsp:sp modelId="{26FCCC04-1AE6-495F-942A-1A7F5D881683}">
      <dsp:nvSpPr>
        <dsp:cNvPr id="0" name=""/>
        <dsp:cNvSpPr/>
      </dsp:nvSpPr>
      <dsp:spPr>
        <a:xfrm>
          <a:off x="6165949" y="0"/>
          <a:ext cx="2978050" cy="2438400"/>
        </a:xfrm>
        <a:prstGeom prst="roundRect">
          <a:avLst>
            <a:gd name="adj" fmla="val 5000"/>
          </a:avLst>
        </a:prstGeom>
        <a:gradFill rotWithShape="0">
          <a:gsLst>
            <a:gs pos="0">
              <a:schemeClr val="accent4">
                <a:hueOff val="-6031141"/>
                <a:satOff val="42105"/>
                <a:lumOff val="4509"/>
                <a:alphaOff val="0"/>
                <a:shade val="47500"/>
                <a:satMod val="137000"/>
              </a:schemeClr>
            </a:gs>
            <a:gs pos="55000">
              <a:schemeClr val="accent4">
                <a:hueOff val="-6031141"/>
                <a:satOff val="42105"/>
                <a:lumOff val="4509"/>
                <a:alphaOff val="0"/>
                <a:shade val="69000"/>
                <a:satMod val="137000"/>
              </a:schemeClr>
            </a:gs>
            <a:gs pos="100000">
              <a:schemeClr val="accent4">
                <a:hueOff val="-6031141"/>
                <a:satOff val="42105"/>
                <a:lumOff val="4509"/>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205740" rIns="266700" bIns="0" numCol="1" spcCol="1270" anchor="t" anchorCtr="0">
          <a:noAutofit/>
        </a:bodyPr>
        <a:lstStyle/>
        <a:p>
          <a:pPr lvl="0" algn="l" defTabSz="2667000">
            <a:lnSpc>
              <a:spcPct val="90000"/>
            </a:lnSpc>
            <a:spcBef>
              <a:spcPct val="0"/>
            </a:spcBef>
            <a:spcAft>
              <a:spcPct val="35000"/>
            </a:spcAft>
          </a:pPr>
          <a:r>
            <a:rPr lang="en-US" sz="6000" kern="1200" smtClean="0"/>
            <a:t>11+</a:t>
          </a:r>
          <a:endParaRPr lang="en-US" sz="2600" kern="1200" dirty="0"/>
        </a:p>
      </dsp:txBody>
      <dsp:txXfrm rot="16200000">
        <a:off x="5464010" y="701938"/>
        <a:ext cx="1999488" cy="595610"/>
      </dsp:txXfrm>
    </dsp:sp>
    <dsp:sp modelId="{E9CD4C82-4024-400B-9504-69F12A3099BE}">
      <dsp:nvSpPr>
        <dsp:cNvPr id="0" name=""/>
        <dsp:cNvSpPr/>
      </dsp:nvSpPr>
      <dsp:spPr>
        <a:xfrm rot="5400000">
          <a:off x="6000995" y="1866751"/>
          <a:ext cx="358303" cy="446707"/>
        </a:xfrm>
        <a:prstGeom prst="flowChartExtract">
          <a:avLst/>
        </a:prstGeom>
        <a:solidFill>
          <a:schemeClr val="lt1">
            <a:hueOff val="0"/>
            <a:satOff val="0"/>
            <a:lumOff val="0"/>
            <a:alphaOff val="0"/>
          </a:schemeClr>
        </a:solidFill>
        <a:ln w="6350" cap="rnd" cmpd="sng" algn="ctr">
          <a:solidFill>
            <a:schemeClr val="accent4">
              <a:hueOff val="-6031141"/>
              <a:satOff val="42105"/>
              <a:lumOff val="4509"/>
              <a:alphaOff val="0"/>
            </a:schemeClr>
          </a:solidFill>
          <a:prstDash val="solid"/>
        </a:ln>
        <a:effectLst/>
      </dsp:spPr>
      <dsp:style>
        <a:lnRef idx="1">
          <a:scrgbClr r="0" g="0" b="0"/>
        </a:lnRef>
        <a:fillRef idx="1">
          <a:scrgbClr r="0" g="0" b="0"/>
        </a:fillRef>
        <a:effectRef idx="0">
          <a:scrgbClr r="0" g="0" b="0"/>
        </a:effectRef>
        <a:fontRef idx="minor"/>
      </dsp:style>
    </dsp:sp>
    <dsp:sp modelId="{38496A03-0571-4B0A-93C6-BC860A517310}">
      <dsp:nvSpPr>
        <dsp:cNvPr id="0" name=""/>
        <dsp:cNvSpPr/>
      </dsp:nvSpPr>
      <dsp:spPr>
        <a:xfrm>
          <a:off x="6761559" y="0"/>
          <a:ext cx="2218647" cy="2438400"/>
        </a:xfrm>
        <a:prstGeom prst="rect">
          <a:avLst/>
        </a:prstGeom>
        <a:noFill/>
        <a:ln>
          <a:noFill/>
        </a:ln>
        <a:effectLst>
          <a:outerShdw blurRad="39000" dist="25400" dir="5400000" rotWithShape="0">
            <a:srgbClr val="000000">
              <a:alpha val="38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lvl="0" algn="r" defTabSz="2889250">
            <a:lnSpc>
              <a:spcPct val="90000"/>
            </a:lnSpc>
            <a:spcBef>
              <a:spcPct val="0"/>
            </a:spcBef>
            <a:spcAft>
              <a:spcPct val="35000"/>
            </a:spcAft>
          </a:pPr>
          <a:r>
            <a:rPr lang="en-US" sz="6500" kern="1200" dirty="0" smtClean="0"/>
            <a:t>New York </a:t>
          </a:r>
          <a:endParaRPr lang="en-US" sz="6500" kern="1200" dirty="0"/>
        </a:p>
      </dsp:txBody>
      <dsp:txXfrm>
        <a:off x="6761559" y="0"/>
        <a:ext cx="2218647" cy="243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A4BA8-C86A-4876-82D2-24EE7549F606}">
      <dsp:nvSpPr>
        <dsp:cNvPr id="0" name=""/>
        <dsp:cNvSpPr/>
      </dsp:nvSpPr>
      <dsp:spPr>
        <a:xfrm rot="10800000">
          <a:off x="511692" y="260"/>
          <a:ext cx="8632307" cy="532879"/>
        </a:xfrm>
        <a:prstGeom prst="homePlate">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4985"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itchFamily="34" charset="0"/>
            </a:rPr>
            <a:t>Accessed online </a:t>
          </a:r>
          <a:r>
            <a:rPr lang="en-US" sz="2000" b="1" kern="1200" smtClean="0">
              <a:latin typeface="Arial Black" pitchFamily="34" charset="0"/>
            </a:rPr>
            <a:t>from </a:t>
          </a:r>
          <a:r>
            <a:rPr lang="en-US" sz="2400" b="1" kern="1200" smtClean="0">
              <a:latin typeface="Arial Black" pitchFamily="34" charset="0"/>
            </a:rPr>
            <a:t>1639 </a:t>
          </a:r>
          <a:r>
            <a:rPr lang="en-US" sz="2000" b="1" kern="1200" dirty="0" smtClean="0">
              <a:latin typeface="Arial Black" pitchFamily="34" charset="0"/>
            </a:rPr>
            <a:t>cities </a:t>
          </a:r>
          <a:r>
            <a:rPr lang="en-US" sz="2000" b="1" kern="1200" smtClean="0">
              <a:latin typeface="Arial Black" pitchFamily="34" charset="0"/>
            </a:rPr>
            <a:t>of </a:t>
          </a:r>
          <a:r>
            <a:rPr lang="en-US" sz="2400" b="1" kern="1200" smtClean="0">
              <a:latin typeface="Arial Black" pitchFamily="34" charset="0"/>
            </a:rPr>
            <a:t>66 </a:t>
          </a:r>
          <a:r>
            <a:rPr lang="en-US" sz="2000" b="1" kern="1200" dirty="0" smtClean="0">
              <a:latin typeface="Arial Black" pitchFamily="34" charset="0"/>
            </a:rPr>
            <a:t>countries</a:t>
          </a:r>
          <a:endParaRPr lang="en-US" sz="2000" b="1" kern="1200" dirty="0">
            <a:latin typeface="Arial Black" pitchFamily="34" charset="0"/>
          </a:endParaRPr>
        </a:p>
      </dsp:txBody>
      <dsp:txXfrm rot="10800000">
        <a:off x="644912" y="260"/>
        <a:ext cx="8499087" cy="532879"/>
      </dsp:txXfrm>
    </dsp:sp>
    <dsp:sp modelId="{1955C0B2-6A79-4ED2-82D3-7955D0E8D66E}">
      <dsp:nvSpPr>
        <dsp:cNvPr id="0" name=""/>
        <dsp:cNvSpPr/>
      </dsp:nvSpPr>
      <dsp:spPr>
        <a:xfrm>
          <a:off x="396779" y="260"/>
          <a:ext cx="532879" cy="532879"/>
        </a:xfrm>
        <a:prstGeom prst="ellipse">
          <a:avLst/>
        </a:prstGeom>
        <a:blipFill rotWithShape="0">
          <a:blip xmlns:r="http://schemas.openxmlformats.org/officeDocument/2006/relationships" r:embed="rId1"/>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28A20-11A8-492A-B78A-92DE13BF08CD}">
      <dsp:nvSpPr>
        <dsp:cNvPr id="0" name=""/>
        <dsp:cNvSpPr/>
      </dsp:nvSpPr>
      <dsp:spPr>
        <a:xfrm rot="21300000">
          <a:off x="28060" y="2121252"/>
          <a:ext cx="9087879" cy="1040699"/>
        </a:xfrm>
        <a:prstGeom prst="mathMinus">
          <a:avLst/>
        </a:prstGeom>
        <a:gradFill rotWithShape="0">
          <a:gsLst>
            <a:gs pos="0">
              <a:schemeClr val="accent2">
                <a:tint val="55000"/>
                <a:hueOff val="0"/>
                <a:satOff val="0"/>
                <a:lumOff val="0"/>
                <a:alphaOff val="0"/>
                <a:shade val="47500"/>
                <a:satMod val="137000"/>
              </a:schemeClr>
            </a:gs>
            <a:gs pos="55000">
              <a:schemeClr val="accent2">
                <a:tint val="55000"/>
                <a:hueOff val="0"/>
                <a:satOff val="0"/>
                <a:lumOff val="0"/>
                <a:alphaOff val="0"/>
                <a:shade val="69000"/>
                <a:satMod val="137000"/>
              </a:schemeClr>
            </a:gs>
            <a:gs pos="100000">
              <a:schemeClr val="accent2">
                <a:tint val="55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dsp:style>
    </dsp:sp>
    <dsp:sp modelId="{02FE0EA3-7C50-41D5-95E4-47CAA3D7B873}">
      <dsp:nvSpPr>
        <dsp:cNvPr id="0" name=""/>
        <dsp:cNvSpPr/>
      </dsp:nvSpPr>
      <dsp:spPr>
        <a:xfrm>
          <a:off x="1097280" y="261620"/>
          <a:ext cx="2743200" cy="2092960"/>
        </a:xfrm>
        <a:prstGeom prst="downArrow">
          <a:avLst/>
        </a:prstGeom>
        <a:gradFill rotWithShape="0">
          <a:gsLst>
            <a:gs pos="0">
              <a:schemeClr val="accent2">
                <a:shade val="50000"/>
                <a:hueOff val="0"/>
                <a:satOff val="0"/>
                <a:lumOff val="0"/>
                <a:alphaOff val="0"/>
                <a:shade val="47500"/>
                <a:satMod val="137000"/>
              </a:schemeClr>
            </a:gs>
            <a:gs pos="55000">
              <a:schemeClr val="accent2">
                <a:shade val="50000"/>
                <a:hueOff val="0"/>
                <a:satOff val="0"/>
                <a:lumOff val="0"/>
                <a:alphaOff val="0"/>
                <a:shade val="69000"/>
                <a:satMod val="137000"/>
              </a:schemeClr>
            </a:gs>
            <a:gs pos="100000">
              <a:schemeClr val="accent2">
                <a:shade val="5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85C6C346-9181-4109-972F-1B202984A8C6}">
      <dsp:nvSpPr>
        <dsp:cNvPr id="0" name=""/>
        <dsp:cNvSpPr/>
      </dsp:nvSpPr>
      <dsp:spPr>
        <a:xfrm>
          <a:off x="4084324" y="316982"/>
          <a:ext cx="4450070" cy="219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SG" sz="3200" kern="1200" smtClean="0"/>
            <a:t>Topmost companies dealing with custom rugs world-wide </a:t>
          </a:r>
          <a:endParaRPr lang="en-US" sz="3200" kern="1200"/>
        </a:p>
      </dsp:txBody>
      <dsp:txXfrm>
        <a:off x="4084324" y="316982"/>
        <a:ext cx="4450070" cy="2197608"/>
      </dsp:txXfrm>
    </dsp:sp>
    <dsp:sp modelId="{4A880583-F8BF-4707-A211-4D922C6C67AB}">
      <dsp:nvSpPr>
        <dsp:cNvPr id="0" name=""/>
        <dsp:cNvSpPr/>
      </dsp:nvSpPr>
      <dsp:spPr>
        <a:xfrm>
          <a:off x="5303519" y="2877819"/>
          <a:ext cx="2743200" cy="2092960"/>
        </a:xfrm>
        <a:prstGeom prst="upArrow">
          <a:avLst/>
        </a:prstGeom>
        <a:gradFill rotWithShape="0">
          <a:gsLst>
            <a:gs pos="0">
              <a:schemeClr val="accent2">
                <a:shade val="50000"/>
                <a:hueOff val="216641"/>
                <a:satOff val="4386"/>
                <a:lumOff val="43132"/>
                <a:alphaOff val="0"/>
                <a:shade val="47500"/>
                <a:satMod val="137000"/>
              </a:schemeClr>
            </a:gs>
            <a:gs pos="55000">
              <a:schemeClr val="accent2">
                <a:shade val="50000"/>
                <a:hueOff val="216641"/>
                <a:satOff val="4386"/>
                <a:lumOff val="43132"/>
                <a:alphaOff val="0"/>
                <a:shade val="69000"/>
                <a:satMod val="137000"/>
              </a:schemeClr>
            </a:gs>
            <a:gs pos="100000">
              <a:schemeClr val="accent2">
                <a:shade val="50000"/>
                <a:hueOff val="216641"/>
                <a:satOff val="4386"/>
                <a:lumOff val="43132"/>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C41D74CD-D5D7-4579-834A-D82C27F5B8D8}">
      <dsp:nvSpPr>
        <dsp:cNvPr id="0" name=""/>
        <dsp:cNvSpPr/>
      </dsp:nvSpPr>
      <dsp:spPr>
        <a:xfrm>
          <a:off x="685800" y="3034791"/>
          <a:ext cx="4297680" cy="219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SG" sz="3200" kern="1200" smtClean="0"/>
            <a:t>Leading </a:t>
          </a:r>
        </a:p>
        <a:p>
          <a:pPr lvl="0" algn="ctr" defTabSz="1422400">
            <a:lnSpc>
              <a:spcPct val="90000"/>
            </a:lnSpc>
            <a:spcBef>
              <a:spcPct val="0"/>
            </a:spcBef>
            <a:spcAft>
              <a:spcPct val="35000"/>
            </a:spcAft>
          </a:pPr>
          <a:r>
            <a:rPr lang="en-SG" sz="3200" kern="1200" smtClean="0"/>
            <a:t>rug producers </a:t>
          </a:r>
        </a:p>
        <a:p>
          <a:pPr lvl="0" algn="ctr" defTabSz="1422400">
            <a:lnSpc>
              <a:spcPct val="90000"/>
            </a:lnSpc>
            <a:spcBef>
              <a:spcPct val="0"/>
            </a:spcBef>
            <a:spcAft>
              <a:spcPct val="35000"/>
            </a:spcAft>
          </a:pPr>
          <a:r>
            <a:rPr lang="en-SG" sz="3200" kern="1200" smtClean="0"/>
            <a:t>in Nepal</a:t>
          </a:r>
          <a:endParaRPr lang="en-US" sz="3200" kern="1200"/>
        </a:p>
      </dsp:txBody>
      <dsp:txXfrm>
        <a:off x="685800" y="3034791"/>
        <a:ext cx="4297680" cy="21976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B9503-1E0A-431E-AF19-497DA2B609FC}">
      <dsp:nvSpPr>
        <dsp:cNvPr id="0" name=""/>
        <dsp:cNvSpPr/>
      </dsp:nvSpPr>
      <dsp:spPr>
        <a:xfrm rot="5400000">
          <a:off x="4026501" y="-1761128"/>
          <a:ext cx="341188" cy="3950208"/>
        </a:xfrm>
        <a:prstGeom prst="round2SameRect">
          <a:avLst/>
        </a:prstGeom>
        <a:solidFill>
          <a:schemeClr val="accent4">
            <a:tint val="40000"/>
            <a:alpha val="90000"/>
            <a:hueOff val="0"/>
            <a:satOff val="0"/>
            <a:lumOff val="0"/>
            <a:alphaOff val="0"/>
          </a:schemeClr>
        </a:solidFill>
        <a:ln w="6350" cap="rnd" cmpd="sng" algn="ctr">
          <a:solidFill>
            <a:schemeClr val="accent4">
              <a:tint val="40000"/>
              <a:alpha val="9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Carpet and Flooring Review</a:t>
          </a:r>
          <a:endParaRPr lang="en-US" sz="2000" kern="1200" dirty="0"/>
        </a:p>
      </dsp:txBody>
      <dsp:txXfrm rot="-5400000">
        <a:off x="2221992" y="60036"/>
        <a:ext cx="3933553" cy="307878"/>
      </dsp:txXfrm>
    </dsp:sp>
    <dsp:sp modelId="{1C0FFA75-5A7E-4FC3-B299-1C68F98698E0}">
      <dsp:nvSpPr>
        <dsp:cNvPr id="0" name=""/>
        <dsp:cNvSpPr/>
      </dsp:nvSpPr>
      <dsp:spPr>
        <a:xfrm>
          <a:off x="0" y="732"/>
          <a:ext cx="2221992" cy="426485"/>
        </a:xfrm>
        <a:prstGeom prst="roundRect">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kern="1200" dirty="0" smtClean="0"/>
            <a:t>July, 2006</a:t>
          </a:r>
          <a:endParaRPr lang="en-US" sz="2200" kern="1200" dirty="0"/>
        </a:p>
      </dsp:txBody>
      <dsp:txXfrm>
        <a:off x="20819" y="21551"/>
        <a:ext cx="2180354" cy="384847"/>
      </dsp:txXfrm>
    </dsp:sp>
    <dsp:sp modelId="{6BE27355-20FB-4B03-845C-9344A814FEC8}">
      <dsp:nvSpPr>
        <dsp:cNvPr id="0" name=""/>
        <dsp:cNvSpPr/>
      </dsp:nvSpPr>
      <dsp:spPr>
        <a:xfrm rot="5400000">
          <a:off x="4026501" y="-1313318"/>
          <a:ext cx="341188" cy="3950208"/>
        </a:xfrm>
        <a:prstGeom prst="round2SameRect">
          <a:avLst/>
        </a:prstGeom>
        <a:solidFill>
          <a:schemeClr val="accent4">
            <a:tint val="40000"/>
            <a:alpha val="90000"/>
            <a:hueOff val="-1284480"/>
            <a:satOff val="8429"/>
            <a:lumOff val="496"/>
            <a:alphaOff val="0"/>
          </a:schemeClr>
        </a:solidFill>
        <a:ln w="6350" cap="rnd" cmpd="sng" algn="ctr">
          <a:solidFill>
            <a:schemeClr val="accent4">
              <a:tint val="40000"/>
              <a:alpha val="90000"/>
              <a:hueOff val="-1284480"/>
              <a:satOff val="8429"/>
              <a:lumOff val="496"/>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Modern Carpets and Textiles</a:t>
          </a:r>
          <a:endParaRPr lang="en-US" sz="2000" kern="1200" dirty="0"/>
        </a:p>
      </dsp:txBody>
      <dsp:txXfrm rot="-5400000">
        <a:off x="2221992" y="507846"/>
        <a:ext cx="3933553" cy="307878"/>
      </dsp:txXfrm>
    </dsp:sp>
    <dsp:sp modelId="{95D22167-6905-476E-AC7C-F9BCEE5969E7}">
      <dsp:nvSpPr>
        <dsp:cNvPr id="0" name=""/>
        <dsp:cNvSpPr/>
      </dsp:nvSpPr>
      <dsp:spPr>
        <a:xfrm>
          <a:off x="0" y="448542"/>
          <a:ext cx="2221992" cy="426485"/>
        </a:xfrm>
        <a:prstGeom prst="roundRect">
          <a:avLst/>
        </a:prstGeom>
        <a:gradFill rotWithShape="0">
          <a:gsLst>
            <a:gs pos="0">
              <a:schemeClr val="accent4">
                <a:hueOff val="-1206228"/>
                <a:satOff val="8421"/>
                <a:lumOff val="902"/>
                <a:alphaOff val="0"/>
                <a:shade val="47500"/>
                <a:satMod val="137000"/>
              </a:schemeClr>
            </a:gs>
            <a:gs pos="55000">
              <a:schemeClr val="accent4">
                <a:hueOff val="-1206228"/>
                <a:satOff val="8421"/>
                <a:lumOff val="902"/>
                <a:alphaOff val="0"/>
                <a:shade val="69000"/>
                <a:satMod val="137000"/>
              </a:schemeClr>
            </a:gs>
            <a:gs pos="100000">
              <a:schemeClr val="accent4">
                <a:hueOff val="-1206228"/>
                <a:satOff val="8421"/>
                <a:lumOff val="902"/>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kern="1200" dirty="0" smtClean="0"/>
            <a:t>Winter, 2006</a:t>
          </a:r>
          <a:endParaRPr lang="en-US" sz="2200" kern="1200" dirty="0"/>
        </a:p>
      </dsp:txBody>
      <dsp:txXfrm>
        <a:off x="20819" y="469361"/>
        <a:ext cx="2180354" cy="384847"/>
      </dsp:txXfrm>
    </dsp:sp>
    <dsp:sp modelId="{BB1534DF-153A-4774-B05F-88C88A4E75E0}">
      <dsp:nvSpPr>
        <dsp:cNvPr id="0" name=""/>
        <dsp:cNvSpPr/>
      </dsp:nvSpPr>
      <dsp:spPr>
        <a:xfrm rot="5400000">
          <a:off x="4026501" y="-865508"/>
          <a:ext cx="341188" cy="3950208"/>
        </a:xfrm>
        <a:prstGeom prst="round2SameRect">
          <a:avLst/>
        </a:prstGeom>
        <a:solidFill>
          <a:schemeClr val="accent4">
            <a:tint val="40000"/>
            <a:alpha val="90000"/>
            <a:hueOff val="-2568960"/>
            <a:satOff val="16859"/>
            <a:lumOff val="991"/>
            <a:alphaOff val="0"/>
          </a:schemeClr>
        </a:solidFill>
        <a:ln w="6350" cap="rnd" cmpd="sng" algn="ctr">
          <a:solidFill>
            <a:schemeClr val="accent4">
              <a:tint val="40000"/>
              <a:alpha val="90000"/>
              <a:hueOff val="-2568960"/>
              <a:satOff val="16859"/>
              <a:lumOff val="991"/>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err="1" smtClean="0"/>
            <a:t>idFX</a:t>
          </a:r>
          <a:endParaRPr lang="en-US" sz="2000" kern="1200" dirty="0"/>
        </a:p>
      </dsp:txBody>
      <dsp:txXfrm rot="-5400000">
        <a:off x="2221992" y="955656"/>
        <a:ext cx="3933553" cy="307878"/>
      </dsp:txXfrm>
    </dsp:sp>
    <dsp:sp modelId="{CEA27191-866B-409C-BFCA-A51219FD09EF}">
      <dsp:nvSpPr>
        <dsp:cNvPr id="0" name=""/>
        <dsp:cNvSpPr/>
      </dsp:nvSpPr>
      <dsp:spPr>
        <a:xfrm>
          <a:off x="0" y="896352"/>
          <a:ext cx="2221992" cy="426485"/>
        </a:xfrm>
        <a:prstGeom prst="roundRect">
          <a:avLst/>
        </a:prstGeom>
        <a:gradFill rotWithShape="0">
          <a:gsLst>
            <a:gs pos="0">
              <a:schemeClr val="accent4">
                <a:hueOff val="-2412456"/>
                <a:satOff val="16842"/>
                <a:lumOff val="1804"/>
                <a:alphaOff val="0"/>
                <a:shade val="47500"/>
                <a:satMod val="137000"/>
              </a:schemeClr>
            </a:gs>
            <a:gs pos="55000">
              <a:schemeClr val="accent4">
                <a:hueOff val="-2412456"/>
                <a:satOff val="16842"/>
                <a:lumOff val="1804"/>
                <a:alphaOff val="0"/>
                <a:shade val="69000"/>
                <a:satMod val="137000"/>
              </a:schemeClr>
            </a:gs>
            <a:gs pos="100000">
              <a:schemeClr val="accent4">
                <a:hueOff val="-2412456"/>
                <a:satOff val="16842"/>
                <a:lumOff val="1804"/>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kern="1200" dirty="0" smtClean="0"/>
            <a:t>June, 2007</a:t>
          </a:r>
          <a:endParaRPr lang="en-US" sz="2200" kern="1200" dirty="0"/>
        </a:p>
      </dsp:txBody>
      <dsp:txXfrm>
        <a:off x="20819" y="917171"/>
        <a:ext cx="2180354" cy="384847"/>
      </dsp:txXfrm>
    </dsp:sp>
    <dsp:sp modelId="{19E21079-083B-47CD-B422-F4A1F480799C}">
      <dsp:nvSpPr>
        <dsp:cNvPr id="0" name=""/>
        <dsp:cNvSpPr/>
      </dsp:nvSpPr>
      <dsp:spPr>
        <a:xfrm rot="5400000">
          <a:off x="4026501" y="-417699"/>
          <a:ext cx="341188" cy="3950208"/>
        </a:xfrm>
        <a:prstGeom prst="round2SameRect">
          <a:avLst/>
        </a:prstGeom>
        <a:solidFill>
          <a:schemeClr val="accent4">
            <a:tint val="40000"/>
            <a:alpha val="90000"/>
            <a:hueOff val="-3853439"/>
            <a:satOff val="25288"/>
            <a:lumOff val="1487"/>
            <a:alphaOff val="0"/>
          </a:schemeClr>
        </a:solidFill>
        <a:ln w="6350" cap="rnd" cmpd="sng" algn="ctr">
          <a:solidFill>
            <a:schemeClr val="accent4">
              <a:tint val="40000"/>
              <a:alpha val="90000"/>
              <a:hueOff val="-3853439"/>
              <a:satOff val="25288"/>
              <a:lumOff val="1487"/>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Carpet and Rug</a:t>
          </a:r>
          <a:endParaRPr lang="en-US" sz="2000" kern="1200" dirty="0"/>
        </a:p>
      </dsp:txBody>
      <dsp:txXfrm rot="-5400000">
        <a:off x="2221992" y="1403465"/>
        <a:ext cx="3933553" cy="307878"/>
      </dsp:txXfrm>
    </dsp:sp>
    <dsp:sp modelId="{1200A083-DAEE-40E5-A31B-930271C37D82}">
      <dsp:nvSpPr>
        <dsp:cNvPr id="0" name=""/>
        <dsp:cNvSpPr/>
      </dsp:nvSpPr>
      <dsp:spPr>
        <a:xfrm>
          <a:off x="0" y="1344162"/>
          <a:ext cx="2221992" cy="426485"/>
        </a:xfrm>
        <a:prstGeom prst="roundRect">
          <a:avLst/>
        </a:prstGeom>
        <a:gradFill rotWithShape="0">
          <a:gsLst>
            <a:gs pos="0">
              <a:schemeClr val="accent4">
                <a:hueOff val="-3618685"/>
                <a:satOff val="25263"/>
                <a:lumOff val="2705"/>
                <a:alphaOff val="0"/>
                <a:shade val="47500"/>
                <a:satMod val="137000"/>
              </a:schemeClr>
            </a:gs>
            <a:gs pos="55000">
              <a:schemeClr val="accent4">
                <a:hueOff val="-3618685"/>
                <a:satOff val="25263"/>
                <a:lumOff val="2705"/>
                <a:alphaOff val="0"/>
                <a:shade val="69000"/>
                <a:satMod val="137000"/>
              </a:schemeClr>
            </a:gs>
            <a:gs pos="100000">
              <a:schemeClr val="accent4">
                <a:hueOff val="-3618685"/>
                <a:satOff val="25263"/>
                <a:lumOff val="2705"/>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kern="1200" dirty="0" smtClean="0"/>
            <a:t>May, 2008</a:t>
          </a:r>
          <a:endParaRPr lang="en-US" sz="2200" kern="1200" dirty="0"/>
        </a:p>
      </dsp:txBody>
      <dsp:txXfrm>
        <a:off x="20819" y="1364981"/>
        <a:ext cx="2180354" cy="384847"/>
      </dsp:txXfrm>
    </dsp:sp>
    <dsp:sp modelId="{DB88113F-208A-4734-AE27-A56D5B9CF2D3}">
      <dsp:nvSpPr>
        <dsp:cNvPr id="0" name=""/>
        <dsp:cNvSpPr/>
      </dsp:nvSpPr>
      <dsp:spPr>
        <a:xfrm rot="5400000">
          <a:off x="4026501" y="30110"/>
          <a:ext cx="341188" cy="3950208"/>
        </a:xfrm>
        <a:prstGeom prst="round2SameRect">
          <a:avLst/>
        </a:prstGeom>
        <a:solidFill>
          <a:schemeClr val="accent4">
            <a:tint val="40000"/>
            <a:alpha val="90000"/>
            <a:hueOff val="-5137919"/>
            <a:satOff val="33718"/>
            <a:lumOff val="1982"/>
            <a:alphaOff val="0"/>
          </a:schemeClr>
        </a:solidFill>
        <a:ln w="6350" cap="rnd" cmpd="sng" algn="ctr">
          <a:solidFill>
            <a:schemeClr val="accent4">
              <a:tint val="40000"/>
              <a:alpha val="90000"/>
              <a:hueOff val="-5137919"/>
              <a:satOff val="33718"/>
              <a:lumOff val="1982"/>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Carpet and Flooring Review</a:t>
          </a:r>
          <a:endParaRPr lang="en-US" sz="2000" kern="1200" dirty="0"/>
        </a:p>
      </dsp:txBody>
      <dsp:txXfrm rot="-5400000">
        <a:off x="2221992" y="1851275"/>
        <a:ext cx="3933553" cy="307878"/>
      </dsp:txXfrm>
    </dsp:sp>
    <dsp:sp modelId="{47D4A5E8-430E-4516-BBD0-05534FBC9695}">
      <dsp:nvSpPr>
        <dsp:cNvPr id="0" name=""/>
        <dsp:cNvSpPr/>
      </dsp:nvSpPr>
      <dsp:spPr>
        <a:xfrm>
          <a:off x="0" y="1791972"/>
          <a:ext cx="2221992" cy="426485"/>
        </a:xfrm>
        <a:prstGeom prst="roundRect">
          <a:avLst/>
        </a:prstGeom>
        <a:gradFill rotWithShape="0">
          <a:gsLst>
            <a:gs pos="0">
              <a:schemeClr val="accent4">
                <a:hueOff val="-4824913"/>
                <a:satOff val="33684"/>
                <a:lumOff val="3607"/>
                <a:alphaOff val="0"/>
                <a:shade val="47500"/>
                <a:satMod val="137000"/>
              </a:schemeClr>
            </a:gs>
            <a:gs pos="55000">
              <a:schemeClr val="accent4">
                <a:hueOff val="-4824913"/>
                <a:satOff val="33684"/>
                <a:lumOff val="3607"/>
                <a:alphaOff val="0"/>
                <a:shade val="69000"/>
                <a:satMod val="137000"/>
              </a:schemeClr>
            </a:gs>
            <a:gs pos="100000">
              <a:schemeClr val="accent4">
                <a:hueOff val="-4824913"/>
                <a:satOff val="33684"/>
                <a:lumOff val="3607"/>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kern="1200" dirty="0" smtClean="0"/>
            <a:t>August, 2008</a:t>
          </a:r>
          <a:endParaRPr lang="en-US" sz="2200" kern="1200" dirty="0"/>
        </a:p>
      </dsp:txBody>
      <dsp:txXfrm>
        <a:off x="20819" y="1812791"/>
        <a:ext cx="2180354" cy="384847"/>
      </dsp:txXfrm>
    </dsp:sp>
    <dsp:sp modelId="{5C61AB93-843F-43D3-924B-35FAEEB91A10}">
      <dsp:nvSpPr>
        <dsp:cNvPr id="0" name=""/>
        <dsp:cNvSpPr/>
      </dsp:nvSpPr>
      <dsp:spPr>
        <a:xfrm rot="5400000">
          <a:off x="4026501" y="477920"/>
          <a:ext cx="341188" cy="3950208"/>
        </a:xfrm>
        <a:prstGeom prst="round2SameRect">
          <a:avLst/>
        </a:prstGeom>
        <a:solidFill>
          <a:schemeClr val="accent4">
            <a:tint val="40000"/>
            <a:alpha val="90000"/>
            <a:hueOff val="-6422399"/>
            <a:satOff val="42147"/>
            <a:lumOff val="2478"/>
            <a:alphaOff val="0"/>
          </a:schemeClr>
        </a:solidFill>
        <a:ln w="6350" cap="rnd" cmpd="sng" algn="ctr">
          <a:solidFill>
            <a:schemeClr val="accent4">
              <a:tint val="40000"/>
              <a:alpha val="90000"/>
              <a:hueOff val="-6422399"/>
              <a:satOff val="42147"/>
              <a:lumOff val="2478"/>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Carpet XL</a:t>
          </a:r>
          <a:endParaRPr lang="en-US" sz="2000" kern="1200" dirty="0"/>
        </a:p>
      </dsp:txBody>
      <dsp:txXfrm rot="-5400000">
        <a:off x="2221992" y="2299085"/>
        <a:ext cx="3933553" cy="307878"/>
      </dsp:txXfrm>
    </dsp:sp>
    <dsp:sp modelId="{98A4CBCC-88A6-491F-BF1F-E0CF77E64627}">
      <dsp:nvSpPr>
        <dsp:cNvPr id="0" name=""/>
        <dsp:cNvSpPr/>
      </dsp:nvSpPr>
      <dsp:spPr>
        <a:xfrm>
          <a:off x="0" y="2239781"/>
          <a:ext cx="2221992" cy="426485"/>
        </a:xfrm>
        <a:prstGeom prst="roundRect">
          <a:avLst/>
        </a:prstGeom>
        <a:gradFill rotWithShape="0">
          <a:gsLst>
            <a:gs pos="0">
              <a:schemeClr val="accent4">
                <a:hueOff val="-6031141"/>
                <a:satOff val="42105"/>
                <a:lumOff val="4509"/>
                <a:alphaOff val="0"/>
                <a:shade val="47500"/>
                <a:satMod val="137000"/>
              </a:schemeClr>
            </a:gs>
            <a:gs pos="55000">
              <a:schemeClr val="accent4">
                <a:hueOff val="-6031141"/>
                <a:satOff val="42105"/>
                <a:lumOff val="4509"/>
                <a:alphaOff val="0"/>
                <a:shade val="69000"/>
                <a:satMod val="137000"/>
              </a:schemeClr>
            </a:gs>
            <a:gs pos="100000">
              <a:schemeClr val="accent4">
                <a:hueOff val="-6031141"/>
                <a:satOff val="42105"/>
                <a:lumOff val="4509"/>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kern="1200" dirty="0" smtClean="0"/>
            <a:t>January, 2009</a:t>
          </a:r>
          <a:endParaRPr lang="en-US" sz="2200" kern="1200" dirty="0"/>
        </a:p>
      </dsp:txBody>
      <dsp:txXfrm>
        <a:off x="20819" y="2260600"/>
        <a:ext cx="2180354" cy="3848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38E47-D4EF-4B5C-9846-4135ECF290C3}">
      <dsp:nvSpPr>
        <dsp:cNvPr id="0" name=""/>
        <dsp:cNvSpPr/>
      </dsp:nvSpPr>
      <dsp:spPr>
        <a:xfrm>
          <a:off x="3128962" y="1837423"/>
          <a:ext cx="2886075" cy="2886075"/>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smtClean="0">
              <a:latin typeface="+mj-lt"/>
            </a:rPr>
            <a:t>Demand Innovation</a:t>
          </a:r>
          <a:endParaRPr lang="en-US" sz="3600" kern="1200"/>
        </a:p>
      </dsp:txBody>
      <dsp:txXfrm>
        <a:off x="3551618" y="2260079"/>
        <a:ext cx="2040763" cy="2040763"/>
      </dsp:txXfrm>
    </dsp:sp>
    <dsp:sp modelId="{0E2493B7-BA24-46E6-A9CE-799D5BFF1A70}">
      <dsp:nvSpPr>
        <dsp:cNvPr id="0" name=""/>
        <dsp:cNvSpPr/>
      </dsp:nvSpPr>
      <dsp:spPr>
        <a:xfrm rot="12900000">
          <a:off x="1252676" y="1326656"/>
          <a:ext cx="2232700" cy="822531"/>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B00486B-E4BB-4307-9B58-C6EA648D515F}">
      <dsp:nvSpPr>
        <dsp:cNvPr id="0" name=""/>
        <dsp:cNvSpPr/>
      </dsp:nvSpPr>
      <dsp:spPr>
        <a:xfrm>
          <a:off x="83680" y="901"/>
          <a:ext cx="2741771" cy="219341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smtClean="0">
              <a:latin typeface="+mj-lt"/>
            </a:rPr>
            <a:t>powerful but simple to use package</a:t>
          </a:r>
          <a:endParaRPr lang="en-US" sz="3600" kern="1200"/>
        </a:p>
      </dsp:txBody>
      <dsp:txXfrm>
        <a:off x="147923" y="65144"/>
        <a:ext cx="2613285" cy="2064931"/>
      </dsp:txXfrm>
    </dsp:sp>
    <dsp:sp modelId="{2FD1EFA3-603B-47C7-A6CC-541F02FA1434}">
      <dsp:nvSpPr>
        <dsp:cNvPr id="0" name=""/>
        <dsp:cNvSpPr/>
      </dsp:nvSpPr>
      <dsp:spPr>
        <a:xfrm rot="19500000">
          <a:off x="5658622" y="1326656"/>
          <a:ext cx="2232700" cy="822531"/>
        </a:xfrm>
        <a:prstGeom prst="leftArrow">
          <a:avLst>
            <a:gd name="adj1" fmla="val 60000"/>
            <a:gd name="adj2" fmla="val 50000"/>
          </a:avLst>
        </a:prstGeom>
        <a:gradFill rotWithShape="0">
          <a:gsLst>
            <a:gs pos="0">
              <a:schemeClr val="accent3">
                <a:hueOff val="-13803598"/>
                <a:satOff val="-36385"/>
                <a:lumOff val="-9412"/>
                <a:alphaOff val="0"/>
                <a:tint val="50000"/>
                <a:satMod val="300000"/>
              </a:schemeClr>
            </a:gs>
            <a:gs pos="35000">
              <a:schemeClr val="accent3">
                <a:hueOff val="-13803598"/>
                <a:satOff val="-36385"/>
                <a:lumOff val="-9412"/>
                <a:alphaOff val="0"/>
                <a:tint val="37000"/>
                <a:satMod val="300000"/>
              </a:schemeClr>
            </a:gs>
            <a:gs pos="100000">
              <a:schemeClr val="accent3">
                <a:hueOff val="-13803598"/>
                <a:satOff val="-36385"/>
                <a:lumOff val="-9412"/>
                <a:alphaOff val="0"/>
                <a:tint val="15000"/>
                <a:satMod val="350000"/>
              </a:schemeClr>
            </a:gs>
          </a:gsLst>
          <a:lin ang="16200000" scaled="1"/>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EEEB3F1-BCD6-4EB1-A869-DB14D0023205}">
      <dsp:nvSpPr>
        <dsp:cNvPr id="0" name=""/>
        <dsp:cNvSpPr/>
      </dsp:nvSpPr>
      <dsp:spPr>
        <a:xfrm>
          <a:off x="6318548" y="901"/>
          <a:ext cx="2741771" cy="2193417"/>
        </a:xfrm>
        <a:prstGeom prst="roundRect">
          <a:avLst>
            <a:gd name="adj" fmla="val 10000"/>
          </a:avLst>
        </a:prstGeom>
        <a:gradFill rotWithShape="0">
          <a:gsLst>
            <a:gs pos="0">
              <a:schemeClr val="accent3">
                <a:hueOff val="-13803598"/>
                <a:satOff val="-36385"/>
                <a:lumOff val="-9412"/>
                <a:alphaOff val="0"/>
                <a:tint val="50000"/>
                <a:satMod val="300000"/>
              </a:schemeClr>
            </a:gs>
            <a:gs pos="35000">
              <a:schemeClr val="accent3">
                <a:hueOff val="-13803598"/>
                <a:satOff val="-36385"/>
                <a:lumOff val="-9412"/>
                <a:alphaOff val="0"/>
                <a:tint val="37000"/>
                <a:satMod val="300000"/>
              </a:schemeClr>
            </a:gs>
            <a:gs pos="100000">
              <a:schemeClr val="accent3">
                <a:hueOff val="-13803598"/>
                <a:satOff val="-36385"/>
                <a:lumOff val="-9412"/>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smtClean="0">
              <a:latin typeface="+mj-lt"/>
            </a:rPr>
            <a:t>extra ordinary service</a:t>
          </a:r>
          <a:endParaRPr lang="en-US" sz="3600" kern="1200"/>
        </a:p>
      </dsp:txBody>
      <dsp:txXfrm>
        <a:off x="6382791" y="65144"/>
        <a:ext cx="2613285" cy="206493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05DAD-29DC-452C-AB7C-67D00ADC5CAD}" type="datetimeFigureOut">
              <a:rPr lang="en-US" smtClean="0"/>
              <a:pPr/>
              <a:t>6/28/2010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B57FFB-DC6C-4776-91E8-8314F9756047}" type="slidenum">
              <a:rPr lang="en-US" smtClean="0"/>
              <a:pPr/>
              <a:t>‹#›</a:t>
            </a:fld>
            <a:endParaRPr lang="en-US"/>
          </a:p>
        </p:txBody>
      </p:sp>
    </p:spTree>
    <p:extLst>
      <p:ext uri="{BB962C8B-B14F-4D97-AF65-F5344CB8AC3E}">
        <p14:creationId xmlns:p14="http://schemas.microsoft.com/office/powerpoint/2010/main" val="2536931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B57FFB-DC6C-4776-91E8-8314F9756047}"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largely</a:t>
            </a:r>
            <a:r>
              <a:rPr lang="en-US" baseline="0" dirty="0" smtClean="0"/>
              <a:t> depend upon imported high tech products, in that sense, VCS is an exemplary success story. Not owing to technical supremacy alone. Nor this ordinary and small Nepali software company did have sufficient budget to back a global </a:t>
            </a:r>
            <a:r>
              <a:rPr lang="en-US" baseline="0" smtClean="0"/>
              <a:t>ad campaign.</a:t>
            </a:r>
            <a:endParaRPr lang="en-US" dirty="0"/>
          </a:p>
        </p:txBody>
      </p:sp>
      <p:sp>
        <p:nvSpPr>
          <p:cNvPr id="4" name="Slide Number Placeholder 3"/>
          <p:cNvSpPr>
            <a:spLocks noGrp="1"/>
          </p:cNvSpPr>
          <p:nvPr>
            <p:ph type="sldNum" sz="quarter" idx="10"/>
          </p:nvPr>
        </p:nvSpPr>
        <p:spPr/>
        <p:txBody>
          <a:bodyPr/>
          <a:lstStyle/>
          <a:p>
            <a:fld id="{2BB57FFB-DC6C-4776-91E8-8314F9756047}"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Obvious</a:t>
            </a:r>
            <a:r>
              <a:rPr lang="en-US" baseline="0" dirty="0" smtClean="0"/>
              <a:t> difficulties: domestic conditions, political instability, unnecessary regulatory issues, lack of action oriented policies.</a:t>
            </a:r>
            <a:endParaRPr lang="en-US" dirty="0"/>
          </a:p>
        </p:txBody>
      </p:sp>
      <p:sp>
        <p:nvSpPr>
          <p:cNvPr id="4" name="Slide Number Placeholder 3"/>
          <p:cNvSpPr>
            <a:spLocks noGrp="1"/>
          </p:cNvSpPr>
          <p:nvPr>
            <p:ph type="sldNum" sz="quarter" idx="10"/>
          </p:nvPr>
        </p:nvSpPr>
        <p:spPr/>
        <p:txBody>
          <a:bodyPr/>
          <a:lstStyle/>
          <a:p>
            <a:fld id="{2BB57FFB-DC6C-4776-91E8-8314F9756047}"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Clients</a:t>
            </a:r>
            <a:r>
              <a:rPr lang="en-US" baseline="0" dirty="0" smtClean="0"/>
              <a:t> do feel much comfortable doing business with us because we maintained their confidentiality. May not be true for red ocean. The biggest: simplicity. Not a long list of features, but show how simple it is to achieve goals and solve problems through it.</a:t>
            </a:r>
            <a:endParaRPr lang="en-US" dirty="0"/>
          </a:p>
        </p:txBody>
      </p:sp>
      <p:sp>
        <p:nvSpPr>
          <p:cNvPr id="4" name="Slide Number Placeholder 3"/>
          <p:cNvSpPr>
            <a:spLocks noGrp="1"/>
          </p:cNvSpPr>
          <p:nvPr>
            <p:ph type="sldNum" sz="quarter" idx="10"/>
          </p:nvPr>
        </p:nvSpPr>
        <p:spPr/>
        <p:txBody>
          <a:bodyPr/>
          <a:lstStyle/>
          <a:p>
            <a:fld id="{2BB57FFB-DC6C-4776-91E8-8314F9756047}"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have not seen</a:t>
            </a:r>
            <a:r>
              <a:rPr lang="en-US" baseline="0" dirty="0" smtClean="0"/>
              <a:t> a carpet being woven, here is a picture of the same.</a:t>
            </a:r>
            <a:endParaRPr lang="en-US" dirty="0"/>
          </a:p>
        </p:txBody>
      </p:sp>
      <p:sp>
        <p:nvSpPr>
          <p:cNvPr id="4" name="Slide Number Placeholder 3"/>
          <p:cNvSpPr>
            <a:spLocks noGrp="1"/>
          </p:cNvSpPr>
          <p:nvPr>
            <p:ph type="sldNum" sz="quarter" idx="10"/>
          </p:nvPr>
        </p:nvSpPr>
        <p:spPr/>
        <p:txBody>
          <a:bodyPr/>
          <a:lstStyle/>
          <a:p>
            <a:fld id="{2BB57FFB-DC6C-4776-91E8-8314F9756047}"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Galaincha has automatic color combination feature as well.</a:t>
            </a:r>
            <a:endParaRPr lang="en-US" dirty="0"/>
          </a:p>
        </p:txBody>
      </p:sp>
      <p:sp>
        <p:nvSpPr>
          <p:cNvPr id="4" name="Slide Number Placeholder 3"/>
          <p:cNvSpPr>
            <a:spLocks noGrp="1"/>
          </p:cNvSpPr>
          <p:nvPr>
            <p:ph type="sldNum" sz="quarter" idx="10"/>
          </p:nvPr>
        </p:nvSpPr>
        <p:spPr/>
        <p:txBody>
          <a:bodyPr/>
          <a:lstStyle/>
          <a:p>
            <a:fld id="{2BB57FFB-DC6C-4776-91E8-8314F9756047}"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 materials (</a:t>
            </a:r>
            <a:r>
              <a:rPr lang="en-US" dirty="0" err="1" smtClean="0"/>
              <a:t>eg</a:t>
            </a:r>
            <a:r>
              <a:rPr lang="en-US" dirty="0" smtClean="0"/>
              <a:t>. Wool and silk),</a:t>
            </a:r>
            <a:r>
              <a:rPr lang="en-US" baseline="0" dirty="0" smtClean="0"/>
              <a:t> different finishing options (</a:t>
            </a:r>
            <a:r>
              <a:rPr lang="en-US" baseline="0" dirty="0" err="1" smtClean="0"/>
              <a:t>eg</a:t>
            </a:r>
            <a:r>
              <a:rPr lang="en-US" baseline="0" dirty="0" smtClean="0"/>
              <a:t>. Carved and not carved), different weave (high and low pile, cut and loop pile)</a:t>
            </a:r>
            <a:endParaRPr lang="en-US" dirty="0"/>
          </a:p>
        </p:txBody>
      </p:sp>
      <p:sp>
        <p:nvSpPr>
          <p:cNvPr id="4" name="Slide Number Placeholder 3"/>
          <p:cNvSpPr>
            <a:spLocks noGrp="1"/>
          </p:cNvSpPr>
          <p:nvPr>
            <p:ph type="sldNum" sz="quarter" idx="10"/>
          </p:nvPr>
        </p:nvSpPr>
        <p:spPr/>
        <p:txBody>
          <a:bodyPr/>
          <a:lstStyle/>
          <a:p>
            <a:fld id="{2BB57FFB-DC6C-4776-91E8-8314F9756047}"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Rug on floor</a:t>
            </a:r>
            <a:endParaRPr lang="en-US" dirty="0"/>
          </a:p>
        </p:txBody>
      </p:sp>
      <p:sp>
        <p:nvSpPr>
          <p:cNvPr id="4" name="Slide Number Placeholder 3"/>
          <p:cNvSpPr>
            <a:spLocks noGrp="1"/>
          </p:cNvSpPr>
          <p:nvPr>
            <p:ph type="sldNum" sz="quarter" idx="10"/>
          </p:nvPr>
        </p:nvSpPr>
        <p:spPr/>
        <p:txBody>
          <a:bodyPr/>
          <a:lstStyle/>
          <a:p>
            <a:fld id="{2BB57FFB-DC6C-4776-91E8-8314F9756047}"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Close</a:t>
            </a:r>
            <a:r>
              <a:rPr lang="en-US" baseline="0" dirty="0" smtClean="0"/>
              <a:t> up view (in exploRUG only). Strike off feature is coming in Galaincha in near future.</a:t>
            </a:r>
            <a:endParaRPr lang="en-US" dirty="0"/>
          </a:p>
        </p:txBody>
      </p:sp>
      <p:sp>
        <p:nvSpPr>
          <p:cNvPr id="4" name="Slide Number Placeholder 3"/>
          <p:cNvSpPr>
            <a:spLocks noGrp="1"/>
          </p:cNvSpPr>
          <p:nvPr>
            <p:ph type="sldNum" sz="quarter" idx="10"/>
          </p:nvPr>
        </p:nvSpPr>
        <p:spPr/>
        <p:txBody>
          <a:bodyPr/>
          <a:lstStyle/>
          <a:p>
            <a:fld id="{2BB57FFB-DC6C-4776-91E8-8314F9756047}"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exploRUG</a:t>
            </a:r>
            <a:r>
              <a:rPr lang="en-US" baseline="0" dirty="0" smtClean="0"/>
              <a:t> has automatic price calculator feature as well.</a:t>
            </a:r>
            <a:endParaRPr lang="en-US" dirty="0"/>
          </a:p>
        </p:txBody>
      </p:sp>
      <p:sp>
        <p:nvSpPr>
          <p:cNvPr id="4" name="Slide Number Placeholder 3"/>
          <p:cNvSpPr>
            <a:spLocks noGrp="1"/>
          </p:cNvSpPr>
          <p:nvPr>
            <p:ph type="sldNum" sz="quarter" idx="10"/>
          </p:nvPr>
        </p:nvSpPr>
        <p:spPr/>
        <p:txBody>
          <a:bodyPr/>
          <a:lstStyle/>
          <a:p>
            <a:fld id="{2BB57FFB-DC6C-4776-91E8-8314F9756047}"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As the simulation</a:t>
            </a:r>
            <a:r>
              <a:rPr lang="en-US" baseline="0" smtClean="0"/>
              <a:t> and graph is produced based on the same artwork, finished rug has knot by knot accuracy.</a:t>
            </a:r>
            <a:endParaRPr lang="en-US"/>
          </a:p>
        </p:txBody>
      </p:sp>
      <p:sp>
        <p:nvSpPr>
          <p:cNvPr id="4" name="Slide Number Placeholder 3"/>
          <p:cNvSpPr>
            <a:spLocks noGrp="1"/>
          </p:cNvSpPr>
          <p:nvPr>
            <p:ph type="sldNum" sz="quarter" idx="10"/>
          </p:nvPr>
        </p:nvSpPr>
        <p:spPr/>
        <p:txBody>
          <a:bodyPr/>
          <a:lstStyle/>
          <a:p>
            <a:fld id="{2BB57FFB-DC6C-4776-91E8-8314F9756047}"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Galaincha has automatic color combination feature as well.</a:t>
            </a:r>
            <a:endParaRPr lang="en-US" dirty="0"/>
          </a:p>
        </p:txBody>
      </p:sp>
      <p:sp>
        <p:nvSpPr>
          <p:cNvPr id="4" name="Slide Number Placeholder 3"/>
          <p:cNvSpPr>
            <a:spLocks noGrp="1"/>
          </p:cNvSpPr>
          <p:nvPr>
            <p:ph type="sldNum" sz="quarter" idx="10"/>
          </p:nvPr>
        </p:nvSpPr>
        <p:spPr/>
        <p:txBody>
          <a:bodyPr/>
          <a:lstStyle/>
          <a:p>
            <a:fld id="{2BB57FFB-DC6C-4776-91E8-8314F9756047}"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chemeClr val="accent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11DE780-D1DC-4BCF-A091-0E1AA6B8FE72}" type="datetimeFigureOut">
              <a:rPr lang="en-US" smtClean="0"/>
              <a:pPr/>
              <a:t>6/28/2010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1CF4B-C9DB-4235-95B6-BAE87A5CA655}"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1DE780-D1DC-4BCF-A091-0E1AA6B8FE72}" type="datetimeFigureOut">
              <a:rPr lang="en-US" smtClean="0"/>
              <a:pPr/>
              <a:t>6/28/2010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1CF4B-C9DB-4235-95B6-BAE87A5CA6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chemeClr val="accent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1DE780-D1DC-4BCF-A091-0E1AA6B8FE72}" type="datetimeFigureOut">
              <a:rPr lang="en-US" smtClean="0"/>
              <a:pPr/>
              <a:t>6/28/2010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F301CF4B-C9DB-4235-95B6-BAE87A5CA6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1DE780-D1DC-4BCF-A091-0E1AA6B8FE72}" type="datetimeFigureOut">
              <a:rPr lang="en-US" smtClean="0"/>
              <a:pPr/>
              <a:t>6/28/2010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1CF4B-C9DB-4235-95B6-BAE87A5CA6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ectangle 8"/>
          <p:cNvSpPr/>
          <p:nvPr/>
        </p:nvSpPr>
        <p:spPr bwMode="ltGray">
          <a:xfrm>
            <a:off x="0" y="0"/>
            <a:ext cx="9144000" cy="3428999"/>
          </a:xfrm>
          <a:prstGeom prst="rect">
            <a:avLst/>
          </a:prstGeom>
          <a:solidFill>
            <a:schemeClr val="accent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342900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11DE780-D1DC-4BCF-A091-0E1AA6B8FE72}" type="datetimeFigureOut">
              <a:rPr lang="en-US" smtClean="0"/>
              <a:pPr/>
              <a:t>6/28/2010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1CF4B-C9DB-4235-95B6-BAE87A5CA65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1DE780-D1DC-4BCF-A091-0E1AA6B8FE72}" type="datetimeFigureOut">
              <a:rPr lang="en-US" smtClean="0"/>
              <a:pPr/>
              <a:t>6/28/2010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1CF4B-C9DB-4235-95B6-BAE87A5CA6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11DE780-D1DC-4BCF-A091-0E1AA6B8FE72}" type="datetimeFigureOut">
              <a:rPr lang="en-US" smtClean="0"/>
              <a:pPr/>
              <a:t>6/28/2010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01CF4B-C9DB-4235-95B6-BAE87A5CA6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1DE780-D1DC-4BCF-A091-0E1AA6B8FE72}" type="datetimeFigureOut">
              <a:rPr lang="en-US" smtClean="0"/>
              <a:pPr/>
              <a:t>6/28/2010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1CF4B-C9DB-4235-95B6-BAE87A5CA6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DE780-D1DC-4BCF-A091-0E1AA6B8FE72}" type="datetimeFigureOut">
              <a:rPr lang="en-US" smtClean="0"/>
              <a:pPr/>
              <a:t>6/28/2010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01CF4B-C9DB-4235-95B6-BAE87A5CA6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1DE780-D1DC-4BCF-A091-0E1AA6B8FE72}" type="datetimeFigureOut">
              <a:rPr lang="en-US" smtClean="0"/>
              <a:pPr/>
              <a:t>6/28/2010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1CF4B-C9DB-4235-95B6-BAE87A5CA65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11DE780-D1DC-4BCF-A091-0E1AA6B8FE72}" type="datetimeFigureOut">
              <a:rPr lang="en-US" smtClean="0"/>
              <a:pPr/>
              <a:t>6/28/2010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301CF4B-C9DB-4235-95B6-BAE87A5CA65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chemeClr val="accent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11DE780-D1DC-4BCF-A091-0E1AA6B8FE72}" type="datetimeFigureOut">
              <a:rPr lang="en-US" smtClean="0"/>
              <a:pPr/>
              <a:t>6/28/2010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301CF4B-C9DB-4235-95B6-BAE87A5CA6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3656012"/>
            <a:ext cx="9144000" cy="1588"/>
          </a:xfrm>
          <a:prstGeom prst="line">
            <a:avLst/>
          </a:prstGeom>
        </p:spPr>
        <p:style>
          <a:lnRef idx="1">
            <a:schemeClr val="accent6"/>
          </a:lnRef>
          <a:fillRef idx="0">
            <a:schemeClr val="accent6"/>
          </a:fillRef>
          <a:effectRef idx="0">
            <a:schemeClr val="accent6"/>
          </a:effectRef>
          <a:fontRef idx="minor">
            <a:schemeClr val="tx1"/>
          </a:fontRef>
        </p:style>
      </p:cxnSp>
      <p:sp>
        <p:nvSpPr>
          <p:cNvPr id="2" name="Title 1"/>
          <p:cNvSpPr>
            <a:spLocks noGrp="1"/>
          </p:cNvSpPr>
          <p:nvPr>
            <p:ph type="ctrTitle" idx="4294967295"/>
          </p:nvPr>
        </p:nvSpPr>
        <p:spPr>
          <a:xfrm>
            <a:off x="2971800" y="2819400"/>
            <a:ext cx="5791200" cy="10668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Virtual Carpet Suite</a:t>
            </a:r>
            <a:endParaRPr lang="en-US" sz="54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Subtitle 2"/>
          <p:cNvSpPr>
            <a:spLocks noGrp="1"/>
          </p:cNvSpPr>
          <p:nvPr>
            <p:ph type="subTitle" idx="4294967295"/>
          </p:nvPr>
        </p:nvSpPr>
        <p:spPr>
          <a:xfrm>
            <a:off x="0" y="5486400"/>
            <a:ext cx="9144000" cy="1066800"/>
          </a:xfrm>
        </p:spPr>
        <p:txBody>
          <a:bodyPr>
            <a:normAutofit/>
          </a:bodyPr>
          <a:lstStyle/>
          <a:p>
            <a:pPr algn="ctr">
              <a:buNone/>
            </a:pPr>
            <a:r>
              <a:rPr lang="en-US" sz="2800" dirty="0" smtClean="0">
                <a:solidFill>
                  <a:schemeClr val="tx1"/>
                </a:solidFill>
                <a:latin typeface="+mj-lt"/>
              </a:rPr>
              <a:t>Jyoti Tandukar, Ph.D.</a:t>
            </a:r>
          </a:p>
          <a:p>
            <a:pPr algn="ctr">
              <a:buNone/>
            </a:pPr>
            <a:r>
              <a:rPr lang="en-US" sz="2000" dirty="0" smtClean="0">
                <a:solidFill>
                  <a:schemeClr val="bg2">
                    <a:lumMod val="50000"/>
                  </a:schemeClr>
                </a:solidFill>
                <a:latin typeface="+mj-lt"/>
              </a:rPr>
              <a:t>Chairman and CEO</a:t>
            </a:r>
            <a:endParaRPr lang="en-US" sz="2000" dirty="0">
              <a:solidFill>
                <a:schemeClr val="bg2">
                  <a:lumMod val="50000"/>
                </a:schemeClr>
              </a:solidFill>
              <a:latin typeface="+mj-lt"/>
            </a:endParaRPr>
          </a:p>
        </p:txBody>
      </p:sp>
      <p:grpSp>
        <p:nvGrpSpPr>
          <p:cNvPr id="4" name="Group 3"/>
          <p:cNvGrpSpPr/>
          <p:nvPr/>
        </p:nvGrpSpPr>
        <p:grpSpPr>
          <a:xfrm>
            <a:off x="2895600" y="6550223"/>
            <a:ext cx="3352800" cy="307777"/>
            <a:chOff x="1143000" y="6019800"/>
            <a:chExt cx="3352800" cy="307777"/>
          </a:xfrm>
        </p:grpSpPr>
        <p:sp>
          <p:nvSpPr>
            <p:cNvPr id="5" name="TextBox 4"/>
            <p:cNvSpPr txBox="1"/>
            <p:nvPr/>
          </p:nvSpPr>
          <p:spPr>
            <a:xfrm>
              <a:off x="2819400" y="6019800"/>
              <a:ext cx="1676400" cy="307777"/>
            </a:xfrm>
            <a:prstGeom prst="rect">
              <a:avLst/>
            </a:prstGeom>
            <a:solidFill>
              <a:srgbClr val="EBB441"/>
            </a:solidFill>
          </p:spPr>
          <p:txBody>
            <a:bodyPr wrap="square" rtlCol="0">
              <a:spAutoFit/>
            </a:bodyPr>
            <a:lstStyle/>
            <a:p>
              <a:pPr algn="ctr"/>
              <a:r>
                <a:rPr lang="en-US" sz="1400" dirty="0" smtClean="0">
                  <a:ln>
                    <a:solidFill>
                      <a:schemeClr val="tx1"/>
                    </a:solidFill>
                  </a:ln>
                  <a:latin typeface="Tahoma" pitchFamily="34" charset="0"/>
                  <a:ea typeface="Tahoma" pitchFamily="34" charset="0"/>
                  <a:cs typeface="Tahoma" pitchFamily="34" charset="0"/>
                </a:rPr>
                <a:t>T e c h n o l o g y</a:t>
              </a:r>
              <a:endParaRPr lang="en-US" sz="1400" dirty="0">
                <a:ln>
                  <a:solidFill>
                    <a:schemeClr val="tx1"/>
                  </a:solidFill>
                </a:ln>
                <a:latin typeface="Tahoma" pitchFamily="34" charset="0"/>
                <a:ea typeface="Tahoma" pitchFamily="34" charset="0"/>
                <a:cs typeface="Tahoma" pitchFamily="34" charset="0"/>
              </a:endParaRPr>
            </a:p>
          </p:txBody>
        </p:sp>
        <p:sp>
          <p:nvSpPr>
            <p:cNvPr id="6" name="TextBox 5"/>
            <p:cNvSpPr txBox="1"/>
            <p:nvPr/>
          </p:nvSpPr>
          <p:spPr>
            <a:xfrm>
              <a:off x="1143000" y="6019800"/>
              <a:ext cx="1676400" cy="307777"/>
            </a:xfrm>
            <a:prstGeom prst="rect">
              <a:avLst/>
            </a:prstGeom>
            <a:solidFill>
              <a:srgbClr val="5A646E"/>
            </a:solidFill>
          </p:spPr>
          <p:txBody>
            <a:bodyPr wrap="square" rtlCol="0">
              <a:spAutoFit/>
            </a:bodyPr>
            <a:lstStyle/>
            <a:p>
              <a:pPr algn="ctr"/>
              <a:r>
                <a:rPr lang="en-US" sz="1400" dirty="0" smtClean="0">
                  <a:ln>
                    <a:solidFill>
                      <a:schemeClr val="tx1"/>
                    </a:solidFill>
                  </a:ln>
                  <a:latin typeface="Tahoma" pitchFamily="34" charset="0"/>
                  <a:ea typeface="Tahoma" pitchFamily="34" charset="0"/>
                  <a:cs typeface="Tahoma" pitchFamily="34" charset="0"/>
                </a:rPr>
                <a:t>A l t e r n a t </a:t>
              </a:r>
              <a:r>
                <a:rPr lang="en-US" sz="1400" dirty="0" err="1">
                  <a:ln>
                    <a:solidFill>
                      <a:schemeClr val="tx1"/>
                    </a:solidFill>
                  </a:ln>
                  <a:latin typeface="Tahoma" pitchFamily="34" charset="0"/>
                  <a:ea typeface="Tahoma" pitchFamily="34" charset="0"/>
                  <a:cs typeface="Tahoma" pitchFamily="34" charset="0"/>
                </a:rPr>
                <a:t>i</a:t>
              </a:r>
              <a:r>
                <a:rPr lang="en-US" sz="1400" dirty="0" smtClean="0">
                  <a:ln>
                    <a:solidFill>
                      <a:schemeClr val="tx1"/>
                    </a:solidFill>
                  </a:ln>
                  <a:latin typeface="Tahoma" pitchFamily="34" charset="0"/>
                  <a:ea typeface="Tahoma" pitchFamily="34" charset="0"/>
                  <a:cs typeface="Tahoma" pitchFamily="34" charset="0"/>
                </a:rPr>
                <a:t> v e</a:t>
              </a:r>
              <a:endParaRPr lang="en-US" sz="1400" dirty="0">
                <a:ln>
                  <a:solidFill>
                    <a:schemeClr val="tx1"/>
                  </a:solidFill>
                </a:ln>
                <a:latin typeface="Tahoma" pitchFamily="34" charset="0"/>
                <a:ea typeface="Tahoma" pitchFamily="34" charset="0"/>
                <a:cs typeface="Tahoma" pitchFamily="34" charset="0"/>
              </a:endParaRPr>
            </a:p>
          </p:txBody>
        </p:sp>
      </p:grpSp>
      <p:sp>
        <p:nvSpPr>
          <p:cNvPr id="10" name="TextBox 9"/>
          <p:cNvSpPr txBox="1"/>
          <p:nvPr/>
        </p:nvSpPr>
        <p:spPr>
          <a:xfrm>
            <a:off x="304800" y="2348805"/>
            <a:ext cx="3137718" cy="1384995"/>
          </a:xfrm>
          <a:prstGeom prst="rect">
            <a:avLst/>
          </a:prstGeom>
          <a:noFill/>
        </p:spPr>
        <p:txBody>
          <a:bodyPr wrap="none" rtlCol="0">
            <a:spAutoFit/>
          </a:bodyPr>
          <a:lstStyle/>
          <a:p>
            <a:r>
              <a:rPr lang="en-US" sz="2800">
                <a:solidFill>
                  <a:schemeClr val="bg2">
                    <a:lumMod val="50000"/>
                  </a:schemeClr>
                </a:solidFill>
              </a:rPr>
              <a:t>c</a:t>
            </a:r>
            <a:r>
              <a:rPr lang="en-US" sz="2800" smtClean="0">
                <a:solidFill>
                  <a:schemeClr val="bg2">
                    <a:lumMod val="50000"/>
                  </a:schemeClr>
                </a:solidFill>
              </a:rPr>
              <a:t>omputer graphics </a:t>
            </a:r>
          </a:p>
          <a:p>
            <a:r>
              <a:rPr lang="en-US" sz="2800" smtClean="0">
                <a:solidFill>
                  <a:schemeClr val="accent3">
                    <a:lumMod val="75000"/>
                  </a:schemeClr>
                </a:solidFill>
              </a:rPr>
              <a:t>innovation</a:t>
            </a:r>
            <a:r>
              <a:rPr lang="en-US" sz="2800" smtClean="0">
                <a:solidFill>
                  <a:schemeClr val="bg2">
                    <a:lumMod val="50000"/>
                  </a:schemeClr>
                </a:solidFill>
              </a:rPr>
              <a:t> for</a:t>
            </a:r>
          </a:p>
          <a:p>
            <a:r>
              <a:rPr lang="en-US" sz="2800">
                <a:solidFill>
                  <a:schemeClr val="bg2">
                    <a:lumMod val="50000"/>
                  </a:schemeClr>
                </a:solidFill>
              </a:rPr>
              <a:t>c</a:t>
            </a:r>
            <a:r>
              <a:rPr lang="en-US" sz="2800" smtClean="0">
                <a:solidFill>
                  <a:schemeClr val="bg2">
                    <a:lumMod val="50000"/>
                  </a:schemeClr>
                </a:solidFill>
              </a:rPr>
              <a:t>ustom carpets</a:t>
            </a:r>
            <a:endParaRPr lang="en-US" sz="2800">
              <a:solidFill>
                <a:schemeClr val="bg2">
                  <a:lumMod val="50000"/>
                </a:schemeClr>
              </a:solidFill>
            </a:endParaRPr>
          </a:p>
        </p:txBody>
      </p:sp>
      <p:sp>
        <p:nvSpPr>
          <p:cNvPr id="14" name="TextBox 13"/>
          <p:cNvSpPr txBox="1"/>
          <p:nvPr/>
        </p:nvSpPr>
        <p:spPr>
          <a:xfrm>
            <a:off x="381000" y="1305580"/>
            <a:ext cx="2133600" cy="523220"/>
          </a:xfrm>
          <a:prstGeom prst="rect">
            <a:avLst/>
          </a:prstGeom>
          <a:noFill/>
          <a:ln>
            <a:solidFill>
              <a:schemeClr val="tx1"/>
            </a:solidFill>
          </a:ln>
        </p:spPr>
        <p:txBody>
          <a:bodyPr wrap="square" rtlCol="0">
            <a:spAutoFit/>
          </a:bodyPr>
          <a:lstStyle/>
          <a:p>
            <a:r>
              <a:rPr lang="en-US" sz="2800" smtClean="0"/>
              <a:t>CASE STUDY</a:t>
            </a:r>
            <a:endParaRPr lang="en-US" sz="280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17520" cy="141732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600" smtClean="0"/>
              <a:t>What</a:t>
            </a:r>
            <a:endParaRPr lang="en-US"/>
          </a:p>
        </p:txBody>
      </p:sp>
      <p:sp>
        <p:nvSpPr>
          <p:cNvPr id="8" name="Rectangle 7"/>
          <p:cNvSpPr/>
          <p:nvPr/>
        </p:nvSpPr>
        <p:spPr>
          <a:xfrm>
            <a:off x="3048000" y="0"/>
            <a:ext cx="3017520" cy="141732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smtClean="0"/>
              <a:t>Why</a:t>
            </a:r>
            <a:endParaRPr lang="en-US"/>
          </a:p>
        </p:txBody>
      </p:sp>
      <p:sp>
        <p:nvSpPr>
          <p:cNvPr id="9" name="Rectangle 8"/>
          <p:cNvSpPr/>
          <p:nvPr/>
        </p:nvSpPr>
        <p:spPr>
          <a:xfrm>
            <a:off x="6096000" y="0"/>
            <a:ext cx="3017520" cy="141732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600" smtClean="0"/>
              <a:t>How</a:t>
            </a:r>
            <a:endParaRPr lang="en-US"/>
          </a:p>
        </p:txBody>
      </p:sp>
      <p:sp>
        <p:nvSpPr>
          <p:cNvPr id="11" name="Rectangle 10"/>
          <p:cNvSpPr/>
          <p:nvPr/>
        </p:nvSpPr>
        <p:spPr>
          <a:xfrm>
            <a:off x="0" y="1554480"/>
            <a:ext cx="3017520" cy="5303520"/>
          </a:xfrm>
          <a:prstGeom prst="rect">
            <a:avLst/>
          </a:prstGeom>
          <a:solidFill>
            <a:srgbClr val="CCCCFF"/>
          </a:solidFill>
          <a:ln>
            <a:noFill/>
          </a:ln>
        </p:spPr>
        <p:style>
          <a:lnRef idx="1">
            <a:schemeClr val="accent2"/>
          </a:lnRef>
          <a:fillRef idx="3">
            <a:schemeClr val="accent2"/>
          </a:fillRef>
          <a:effectRef idx="2">
            <a:schemeClr val="accent2"/>
          </a:effectRef>
          <a:fontRef idx="minor">
            <a:schemeClr val="lt1"/>
          </a:fontRef>
        </p:style>
        <p:txBody>
          <a:bodyPr rtlCol="0" anchor="t"/>
          <a:lstStyle/>
          <a:p>
            <a:pPr marL="274320" lvl="0" indent="-274320">
              <a:spcAft>
                <a:spcPts val="1200"/>
              </a:spcAft>
              <a:buFont typeface="Arial" pitchFamily="34" charset="0"/>
              <a:buChar char="•"/>
            </a:pPr>
            <a:endParaRPr lang="en-US" sz="2800" smtClean="0">
              <a:solidFill>
                <a:schemeClr val="tx1"/>
              </a:solidFill>
            </a:endParaRPr>
          </a:p>
          <a:p>
            <a:pPr marL="274320" lvl="0" indent="-274320">
              <a:spcAft>
                <a:spcPts val="1200"/>
              </a:spcAft>
              <a:buFont typeface="Arial" pitchFamily="34" charset="0"/>
              <a:buChar char="•"/>
            </a:pPr>
            <a:r>
              <a:rPr lang="en-US" sz="2800" smtClean="0">
                <a:solidFill>
                  <a:schemeClr val="tx1"/>
                </a:solidFill>
              </a:rPr>
              <a:t>Software</a:t>
            </a:r>
          </a:p>
          <a:p>
            <a:pPr marL="274320" lvl="0" indent="-274320">
              <a:spcAft>
                <a:spcPts val="1200"/>
              </a:spcAft>
              <a:buFont typeface="Arial" pitchFamily="34" charset="0"/>
              <a:buChar char="•"/>
            </a:pPr>
            <a:r>
              <a:rPr lang="en-US" sz="2800" smtClean="0">
                <a:solidFill>
                  <a:schemeClr val="tx1"/>
                </a:solidFill>
              </a:rPr>
              <a:t>High Technology</a:t>
            </a:r>
          </a:p>
          <a:p>
            <a:pPr lvl="0"/>
            <a:endParaRPr lang="en-US" sz="2400" smtClean="0">
              <a:solidFill>
                <a:schemeClr val="tx1"/>
              </a:solidFill>
            </a:endParaRPr>
          </a:p>
          <a:p>
            <a:pPr marL="274320"/>
            <a:r>
              <a:rPr lang="en-US" sz="2400" smtClean="0">
                <a:solidFill>
                  <a:schemeClr val="tx1"/>
                </a:solidFill>
              </a:rPr>
              <a:t>For designing</a:t>
            </a:r>
          </a:p>
          <a:p>
            <a:pPr marL="274320"/>
            <a:r>
              <a:rPr lang="en-US" sz="2400" smtClean="0">
                <a:solidFill>
                  <a:schemeClr val="tx1"/>
                </a:solidFill>
              </a:rPr>
              <a:t>For coloring</a:t>
            </a:r>
          </a:p>
          <a:p>
            <a:pPr marL="274320"/>
            <a:r>
              <a:rPr lang="en-US" sz="2400" smtClean="0">
                <a:solidFill>
                  <a:schemeClr val="tx1"/>
                </a:solidFill>
              </a:rPr>
              <a:t>For illustrating</a:t>
            </a:r>
          </a:p>
          <a:p>
            <a:pPr marL="274320"/>
            <a:r>
              <a:rPr lang="en-US" sz="2400" smtClean="0">
                <a:solidFill>
                  <a:schemeClr val="tx1"/>
                </a:solidFill>
              </a:rPr>
              <a:t>For communicating</a:t>
            </a:r>
          </a:p>
          <a:p>
            <a:pPr marL="274320"/>
            <a:r>
              <a:rPr lang="en-US" sz="2400" smtClean="0">
                <a:solidFill>
                  <a:schemeClr val="tx1"/>
                </a:solidFill>
              </a:rPr>
              <a:t>For manufacturing</a:t>
            </a:r>
          </a:p>
          <a:p>
            <a:pPr marL="274320"/>
            <a:r>
              <a:rPr lang="en-US" sz="2400" smtClean="0">
                <a:solidFill>
                  <a:schemeClr val="tx1"/>
                </a:solidFill>
              </a:rPr>
              <a:t>For selling</a:t>
            </a:r>
          </a:p>
          <a:p>
            <a:pPr algn="ctr"/>
            <a:endParaRPr lang="en-US" sz="1200">
              <a:solidFill>
                <a:schemeClr val="tx1"/>
              </a:solidFill>
            </a:endParaRPr>
          </a:p>
        </p:txBody>
      </p:sp>
      <p:sp>
        <p:nvSpPr>
          <p:cNvPr id="12" name="Rectangle 11"/>
          <p:cNvSpPr/>
          <p:nvPr/>
        </p:nvSpPr>
        <p:spPr>
          <a:xfrm>
            <a:off x="3048000" y="1554480"/>
            <a:ext cx="3017520" cy="5303520"/>
          </a:xfrm>
          <a:prstGeom prst="rect">
            <a:avLst/>
          </a:prstGeom>
          <a:solidFill>
            <a:srgbClr val="CCFF99"/>
          </a:solidFill>
          <a:ln>
            <a:noFill/>
          </a:ln>
        </p:spPr>
        <p:style>
          <a:lnRef idx="1">
            <a:schemeClr val="accent4"/>
          </a:lnRef>
          <a:fillRef idx="3">
            <a:schemeClr val="accent4"/>
          </a:fillRef>
          <a:effectRef idx="2">
            <a:schemeClr val="accent4"/>
          </a:effectRef>
          <a:fontRef idx="minor">
            <a:schemeClr val="lt1"/>
          </a:fontRef>
        </p:style>
        <p:txBody>
          <a:bodyPr rtlCol="0" anchor="t"/>
          <a:lstStyle/>
          <a:p>
            <a:pPr marL="274320" lvl="0" indent="-274320">
              <a:spcAft>
                <a:spcPts val="1200"/>
              </a:spcAft>
              <a:buFont typeface="Arial" pitchFamily="34" charset="0"/>
              <a:buChar char="•"/>
            </a:pPr>
            <a:endParaRPr lang="en-US" sz="2800" smtClean="0">
              <a:solidFill>
                <a:schemeClr val="tx1"/>
              </a:solidFill>
            </a:endParaRPr>
          </a:p>
          <a:p>
            <a:pPr marL="274320" lvl="0" indent="-274320">
              <a:spcAft>
                <a:spcPts val="1200"/>
              </a:spcAft>
              <a:buFont typeface="Arial" pitchFamily="34" charset="0"/>
              <a:buChar char="•"/>
            </a:pPr>
            <a:r>
              <a:rPr lang="en-US" sz="2800" smtClean="0">
                <a:solidFill>
                  <a:schemeClr val="tx1"/>
                </a:solidFill>
              </a:rPr>
              <a:t>To convince clients</a:t>
            </a:r>
          </a:p>
          <a:p>
            <a:pPr marL="274320" lvl="0" indent="-274320">
              <a:spcAft>
                <a:spcPts val="1200"/>
              </a:spcAft>
              <a:buFont typeface="Arial" pitchFamily="34" charset="0"/>
              <a:buChar char="•"/>
            </a:pPr>
            <a:r>
              <a:rPr lang="en-US" sz="2800" smtClean="0">
                <a:solidFill>
                  <a:schemeClr val="tx1"/>
                </a:solidFill>
              </a:rPr>
              <a:t>To improve production</a:t>
            </a:r>
          </a:p>
          <a:p>
            <a:pPr marL="274320" lvl="0" indent="-274320">
              <a:spcAft>
                <a:spcPts val="1200"/>
              </a:spcAft>
              <a:buFont typeface="Arial" pitchFamily="34" charset="0"/>
              <a:buChar char="•"/>
            </a:pPr>
            <a:r>
              <a:rPr lang="en-US" sz="2800" smtClean="0">
                <a:solidFill>
                  <a:schemeClr val="tx1"/>
                </a:solidFill>
              </a:rPr>
              <a:t>To sell rugs faster</a:t>
            </a:r>
            <a:endParaRPr lang="en-US" sz="3600" smtClean="0">
              <a:solidFill>
                <a:schemeClr val="tx1"/>
              </a:solidFill>
            </a:endParaRPr>
          </a:p>
          <a:p>
            <a:pPr algn="ctr"/>
            <a:endParaRPr lang="en-US">
              <a:solidFill>
                <a:schemeClr val="tx1"/>
              </a:solidFill>
            </a:endParaRPr>
          </a:p>
        </p:txBody>
      </p:sp>
      <p:sp>
        <p:nvSpPr>
          <p:cNvPr id="13" name="Rectangle 12"/>
          <p:cNvSpPr/>
          <p:nvPr/>
        </p:nvSpPr>
        <p:spPr>
          <a:xfrm>
            <a:off x="6096000" y="1554480"/>
            <a:ext cx="3017520" cy="5303520"/>
          </a:xfrm>
          <a:prstGeom prst="rect">
            <a:avLst/>
          </a:prstGeom>
          <a:solidFill>
            <a:srgbClr val="FFDCB9"/>
          </a:solidFill>
          <a:ln>
            <a:noFill/>
          </a:ln>
        </p:spPr>
        <p:style>
          <a:lnRef idx="1">
            <a:schemeClr val="accent5"/>
          </a:lnRef>
          <a:fillRef idx="3">
            <a:schemeClr val="accent5"/>
          </a:fillRef>
          <a:effectRef idx="2">
            <a:schemeClr val="accent5"/>
          </a:effectRef>
          <a:fontRef idx="minor">
            <a:schemeClr val="lt1"/>
          </a:fontRef>
        </p:style>
        <p:txBody>
          <a:bodyPr rtlCol="0" anchor="t"/>
          <a:lstStyle/>
          <a:p>
            <a:pPr marL="274320" indent="-274320">
              <a:spcAft>
                <a:spcPts val="1200"/>
              </a:spcAft>
              <a:buFont typeface="Arial" pitchFamily="34" charset="0"/>
              <a:buChar char="•"/>
            </a:pPr>
            <a:endParaRPr lang="en-US" sz="2800" smtClean="0">
              <a:solidFill>
                <a:schemeClr val="tx1"/>
              </a:solidFill>
            </a:endParaRPr>
          </a:p>
          <a:p>
            <a:pPr marL="274320" indent="-274320">
              <a:spcAft>
                <a:spcPts val="1200"/>
              </a:spcAft>
              <a:buFont typeface="Arial" pitchFamily="34" charset="0"/>
              <a:buChar char="•"/>
            </a:pPr>
            <a:r>
              <a:rPr lang="en-US" sz="2800" smtClean="0">
                <a:solidFill>
                  <a:schemeClr val="tx1"/>
                </a:solidFill>
              </a:rPr>
              <a:t>By visualizing end product</a:t>
            </a:r>
          </a:p>
          <a:p>
            <a:pPr marL="274320" indent="-274320">
              <a:spcAft>
                <a:spcPts val="1200"/>
              </a:spcAft>
              <a:buFont typeface="Arial" pitchFamily="34" charset="0"/>
              <a:buChar char="•"/>
            </a:pPr>
            <a:r>
              <a:rPr lang="en-US" sz="2800" smtClean="0">
                <a:solidFill>
                  <a:schemeClr val="tx1"/>
                </a:solidFill>
              </a:rPr>
              <a:t>By integrating designing with manufacturing</a:t>
            </a:r>
          </a:p>
          <a:p>
            <a:pPr marL="274320" indent="-274320">
              <a:spcAft>
                <a:spcPts val="1200"/>
              </a:spcAft>
              <a:buFont typeface="Arial" pitchFamily="34" charset="0"/>
              <a:buChar char="•"/>
            </a:pPr>
            <a:r>
              <a:rPr lang="en-US" sz="2800" smtClean="0">
                <a:solidFill>
                  <a:schemeClr val="tx1"/>
                </a:solidFill>
              </a:rPr>
              <a:t>By saving time, energy, </a:t>
            </a:r>
            <a:br>
              <a:rPr lang="en-US" sz="2800" smtClean="0">
                <a:solidFill>
                  <a:schemeClr val="tx1"/>
                </a:solidFill>
              </a:rPr>
            </a:br>
            <a:r>
              <a:rPr lang="en-US" sz="2800" smtClean="0">
                <a:solidFill>
                  <a:schemeClr val="tx1"/>
                </a:solidFill>
              </a:rPr>
              <a:t>raw materials</a:t>
            </a:r>
          </a:p>
          <a:p>
            <a:pPr algn="ctr">
              <a:spcAft>
                <a:spcPts val="1200"/>
              </a:spcAft>
            </a:pPr>
            <a:endParaRPr lang="en-US" sz="140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3241102" y="5715000"/>
            <a:ext cx="5902898" cy="1143000"/>
          </a:xfrm>
          <a:prstGeom prst="rect">
            <a:avLst/>
          </a:prstGeom>
          <a:noFill/>
          <a:ln w="9525">
            <a:noFill/>
            <a:miter lim="800000"/>
            <a:headEnd/>
            <a:tailEnd/>
          </a:ln>
          <a:effectLst/>
        </p:spPr>
      </p:pic>
      <p:grpSp>
        <p:nvGrpSpPr>
          <p:cNvPr id="8" name="Group 7"/>
          <p:cNvGrpSpPr/>
          <p:nvPr/>
        </p:nvGrpSpPr>
        <p:grpSpPr>
          <a:xfrm>
            <a:off x="1489801" y="1459468"/>
            <a:ext cx="3386999" cy="1664732"/>
            <a:chOff x="0" y="0"/>
            <a:chExt cx="3386999" cy="1664732"/>
          </a:xfrm>
        </p:grpSpPr>
        <p:pic>
          <p:nvPicPr>
            <p:cNvPr id="2" name="Picture 2" descr="E:\Business\Galaincha Documents\galaincha.gif"/>
            <p:cNvPicPr>
              <a:picLocks noChangeAspect="1" noChangeArrowheads="1"/>
            </p:cNvPicPr>
            <p:nvPr/>
          </p:nvPicPr>
          <p:blipFill>
            <a:blip r:embed="rId3"/>
            <a:srcRect/>
            <a:stretch>
              <a:fillRect/>
            </a:stretch>
          </p:blipFill>
          <p:spPr bwMode="auto">
            <a:xfrm>
              <a:off x="0" y="0"/>
              <a:ext cx="3386999" cy="1477963"/>
            </a:xfrm>
            <a:prstGeom prst="rect">
              <a:avLst/>
            </a:prstGeom>
            <a:noFill/>
          </p:spPr>
        </p:pic>
        <p:sp>
          <p:nvSpPr>
            <p:cNvPr id="4" name="Rectangle 3"/>
            <p:cNvSpPr/>
            <p:nvPr/>
          </p:nvSpPr>
          <p:spPr>
            <a:xfrm>
              <a:off x="110399" y="1203067"/>
              <a:ext cx="3152594" cy="461665"/>
            </a:xfrm>
            <a:prstGeom prst="rect">
              <a:avLst/>
            </a:prstGeom>
            <a:solidFill>
              <a:schemeClr val="bg1"/>
            </a:solidFill>
          </p:spPr>
          <p:txBody>
            <a:bodyPr wrap="none">
              <a:spAutoFit/>
            </a:bodyPr>
            <a:lstStyle/>
            <a:p>
              <a:r>
                <a:rPr lang="en-US" sz="2400" i="1" smtClean="0">
                  <a:solidFill>
                    <a:schemeClr val="accent2">
                      <a:lumMod val="50000"/>
                    </a:schemeClr>
                  </a:solidFill>
                </a:rPr>
                <a:t>www.galaincha.com.np</a:t>
              </a:r>
              <a:endParaRPr lang="en-US" sz="2400"/>
            </a:p>
          </p:txBody>
        </p:sp>
      </p:grpSp>
      <p:sp>
        <p:nvSpPr>
          <p:cNvPr id="6" name="Rounded Rectangular Callout 5"/>
          <p:cNvSpPr/>
          <p:nvPr/>
        </p:nvSpPr>
        <p:spPr>
          <a:xfrm>
            <a:off x="0" y="76200"/>
            <a:ext cx="3048000" cy="1524000"/>
          </a:xfrm>
          <a:prstGeom prst="wedgeRoundRectCallout">
            <a:avLst>
              <a:gd name="adj1" fmla="val -994"/>
              <a:gd name="adj2" fmla="val 7798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t/>
            </a:r>
            <a:br>
              <a:rPr lang="en-US" sz="3200" smtClean="0"/>
            </a:br>
            <a:r>
              <a:rPr lang="en-US" sz="3200" smtClean="0"/>
              <a:t>an extremely user-friendly software </a:t>
            </a:r>
          </a:p>
          <a:p>
            <a:pPr algn="ctr"/>
            <a:endParaRPr lang="en-US" sz="3200"/>
          </a:p>
        </p:txBody>
      </p:sp>
      <p:sp>
        <p:nvSpPr>
          <p:cNvPr id="7" name="Rounded Rectangular Callout 6"/>
          <p:cNvSpPr/>
          <p:nvPr/>
        </p:nvSpPr>
        <p:spPr>
          <a:xfrm>
            <a:off x="4876800" y="76200"/>
            <a:ext cx="4191000" cy="1905000"/>
          </a:xfrm>
          <a:prstGeom prst="wedgeRoundRectCallout">
            <a:avLst>
              <a:gd name="adj1" fmla="val -50745"/>
              <a:gd name="adj2" fmla="val 8185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smtClean="0"/>
              <a:t>can be instantly handled </a:t>
            </a:r>
            <a:br>
              <a:rPr lang="en-US" sz="2400" smtClean="0"/>
            </a:br>
            <a:r>
              <a:rPr lang="en-US" sz="2400" smtClean="0"/>
              <a:t>by designers with </a:t>
            </a:r>
          </a:p>
          <a:p>
            <a:pPr algn="ctr"/>
            <a:r>
              <a:rPr lang="en-US" sz="2400" smtClean="0"/>
              <a:t>prior graphics knowledge</a:t>
            </a:r>
            <a:endParaRPr lang="en-US" sz="2400"/>
          </a:p>
        </p:txBody>
      </p:sp>
      <p:sp>
        <p:nvSpPr>
          <p:cNvPr id="9" name="Rounded Rectangular Callout 8"/>
          <p:cNvSpPr/>
          <p:nvPr/>
        </p:nvSpPr>
        <p:spPr>
          <a:xfrm>
            <a:off x="152400" y="3276600"/>
            <a:ext cx="3048000" cy="2286000"/>
          </a:xfrm>
          <a:prstGeom prst="wedgeRoundRectCallout">
            <a:avLst>
              <a:gd name="adj1" fmla="val -4865"/>
              <a:gd name="adj2" fmla="val -8072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smtClean="0"/>
              <a:t/>
            </a:r>
            <a:br>
              <a:rPr lang="en-US" sz="2800" smtClean="0"/>
            </a:br>
            <a:r>
              <a:rPr lang="en-US" sz="2800" smtClean="0"/>
              <a:t> owners can customize, illustrate and  find production details with ease</a:t>
            </a:r>
          </a:p>
          <a:p>
            <a:pPr algn="ctr"/>
            <a:endParaRPr lang="en-US" sz="2800"/>
          </a:p>
        </p:txBody>
      </p:sp>
      <p:sp>
        <p:nvSpPr>
          <p:cNvPr id="10" name="Cloud Callout 9"/>
          <p:cNvSpPr/>
          <p:nvPr/>
        </p:nvSpPr>
        <p:spPr>
          <a:xfrm>
            <a:off x="5410200" y="2971800"/>
            <a:ext cx="3581400" cy="2514600"/>
          </a:xfrm>
          <a:prstGeom prst="cloud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smtClean="0"/>
              <a:t>No prior </a:t>
            </a:r>
          </a:p>
          <a:p>
            <a:pPr algn="ctr"/>
            <a:r>
              <a:rPr lang="en-US" sz="2800" smtClean="0"/>
              <a:t>computer knowledge is required</a:t>
            </a:r>
            <a:endParaRPr lang="en-US" sz="2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To Convince Clients</a:t>
            </a:r>
            <a:endParaRPr lang="en-US" dirty="0"/>
          </a:p>
        </p:txBody>
      </p:sp>
      <p:sp>
        <p:nvSpPr>
          <p:cNvPr id="3" name="Content Placeholder 2"/>
          <p:cNvSpPr>
            <a:spLocks noGrp="1"/>
          </p:cNvSpPr>
          <p:nvPr>
            <p:ph idx="1"/>
          </p:nvPr>
        </p:nvSpPr>
        <p:spPr>
          <a:xfrm>
            <a:off x="457200" y="1882808"/>
            <a:ext cx="8229600" cy="4975192"/>
          </a:xfrm>
        </p:spPr>
        <p:txBody>
          <a:bodyPr>
            <a:noAutofit/>
          </a:bodyPr>
          <a:lstStyle/>
          <a:p>
            <a:pPr>
              <a:spcAft>
                <a:spcPts val="600"/>
              </a:spcAft>
            </a:pPr>
            <a:r>
              <a:rPr lang="en-US" sz="2800" dirty="0" smtClean="0"/>
              <a:t>You can </a:t>
            </a:r>
            <a:r>
              <a:rPr lang="en-US" dirty="0" smtClean="0">
                <a:solidFill>
                  <a:schemeClr val="accent2">
                    <a:lumMod val="50000"/>
                  </a:schemeClr>
                </a:solidFill>
              </a:rPr>
              <a:t>quickly convert your concepts</a:t>
            </a:r>
            <a:r>
              <a:rPr lang="en-US" sz="2800" dirty="0" smtClean="0"/>
              <a:t> into presentable rug designs </a:t>
            </a:r>
            <a:r>
              <a:rPr lang="en-US" sz="2400" dirty="0" smtClean="0">
                <a:solidFill>
                  <a:schemeClr val="accent2">
                    <a:lumMod val="50000"/>
                  </a:schemeClr>
                </a:solidFill>
              </a:rPr>
              <a:t>(from natural photographs, scanned images, hand sketches, etc.)</a:t>
            </a:r>
          </a:p>
          <a:p>
            <a:pPr>
              <a:spcAft>
                <a:spcPts val="600"/>
              </a:spcAft>
            </a:pPr>
            <a:r>
              <a:rPr lang="en-US" sz="2800" dirty="0" smtClean="0"/>
              <a:t>You can instantly evaluate the final design in </a:t>
            </a:r>
            <a:r>
              <a:rPr lang="en-US" dirty="0" smtClean="0">
                <a:solidFill>
                  <a:schemeClr val="accent2">
                    <a:lumMod val="50000"/>
                  </a:schemeClr>
                </a:solidFill>
              </a:rPr>
              <a:t>different color combinations</a:t>
            </a:r>
            <a:endParaRPr lang="en-US" sz="2800" dirty="0" smtClean="0"/>
          </a:p>
          <a:p>
            <a:pPr>
              <a:spcAft>
                <a:spcPts val="600"/>
              </a:spcAft>
            </a:pPr>
            <a:r>
              <a:rPr lang="en-US" sz="2800" dirty="0" smtClean="0"/>
              <a:t>You can see/show the end product with </a:t>
            </a:r>
            <a:r>
              <a:rPr lang="en-US" dirty="0" smtClean="0">
                <a:solidFill>
                  <a:schemeClr val="accent2">
                    <a:lumMod val="50000"/>
                  </a:schemeClr>
                </a:solidFill>
              </a:rPr>
              <a:t>different weaving and finishing options </a:t>
            </a:r>
            <a:r>
              <a:rPr lang="en-US" sz="2800" dirty="0" smtClean="0"/>
              <a:t>before it is </a:t>
            </a:r>
            <a:r>
              <a:rPr lang="en-US" sz="2800" smtClean="0"/>
              <a:t>actually woven</a:t>
            </a:r>
            <a:endParaRPr lang="en-US" dirty="0" smtClean="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ublic\XChange\From Tirtha\For catalog designs\Prophyge.jpg"/>
          <p:cNvPicPr>
            <a:picLocks noChangeAspect="1" noChangeArrowheads="1"/>
          </p:cNvPicPr>
          <p:nvPr/>
        </p:nvPicPr>
        <p:blipFill>
          <a:blip r:embed="rId3"/>
          <a:srcRect/>
          <a:stretch>
            <a:fillRect/>
          </a:stretch>
        </p:blipFill>
        <p:spPr bwMode="auto">
          <a:xfrm>
            <a:off x="3668843" y="0"/>
            <a:ext cx="5475157" cy="6858000"/>
          </a:xfrm>
          <a:prstGeom prst="rect">
            <a:avLst/>
          </a:prstGeom>
          <a:noFill/>
        </p:spPr>
      </p:pic>
      <p:pic>
        <p:nvPicPr>
          <p:cNvPr id="1030" name="Picture 6" descr="C:\Users\Public\XChange\From Tirtha\For catalog designs\Marquesas.jpg"/>
          <p:cNvPicPr>
            <a:picLocks noChangeAspect="1" noChangeArrowheads="1"/>
          </p:cNvPicPr>
          <p:nvPr/>
        </p:nvPicPr>
        <p:blipFill>
          <a:blip r:embed="rId4"/>
          <a:srcRect/>
          <a:stretch>
            <a:fillRect/>
          </a:stretch>
        </p:blipFill>
        <p:spPr bwMode="auto">
          <a:xfrm>
            <a:off x="1752600" y="0"/>
            <a:ext cx="5486400" cy="6872083"/>
          </a:xfrm>
          <a:prstGeom prst="rect">
            <a:avLst/>
          </a:prstGeom>
          <a:noFill/>
        </p:spPr>
      </p:pic>
      <p:pic>
        <p:nvPicPr>
          <p:cNvPr id="1026" name="Picture 2" descr="C:\Users\Public\XChange\From Tirtha\For catalog designs\Ageige Vegh.jpg"/>
          <p:cNvPicPr>
            <a:picLocks noChangeAspect="1" noChangeArrowheads="1"/>
          </p:cNvPicPr>
          <p:nvPr/>
        </p:nvPicPr>
        <p:blipFill>
          <a:blip r:embed="rId5"/>
          <a:srcRect/>
          <a:stretch>
            <a:fillRect/>
          </a:stretch>
        </p:blipFill>
        <p:spPr bwMode="auto">
          <a:xfrm>
            <a:off x="0" y="0"/>
            <a:ext cx="5143500" cy="6858001"/>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Public\XChange\Samples\Pang Myckin Room 3.jpg"/>
          <p:cNvPicPr>
            <a:picLocks noChangeAspect="1" noChangeArrowheads="1"/>
          </p:cNvPicPr>
          <p:nvPr/>
        </p:nvPicPr>
        <p:blipFill>
          <a:blip r:embed="rId3"/>
          <a:srcRect/>
          <a:stretch>
            <a:fillRect/>
          </a:stretch>
        </p:blipFill>
        <p:spPr bwMode="auto">
          <a:xfrm>
            <a:off x="0" y="0"/>
            <a:ext cx="9146444" cy="685800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3" name="Picture 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 Improve Production</a:t>
            </a:r>
            <a:endParaRPr lang="en-US" dirty="0"/>
          </a:p>
        </p:txBody>
      </p:sp>
      <p:sp>
        <p:nvSpPr>
          <p:cNvPr id="3" name="Content Placeholder 2"/>
          <p:cNvSpPr>
            <a:spLocks noGrp="1"/>
          </p:cNvSpPr>
          <p:nvPr>
            <p:ph idx="1"/>
          </p:nvPr>
        </p:nvSpPr>
        <p:spPr>
          <a:xfrm>
            <a:off x="457200" y="1882808"/>
            <a:ext cx="8229600" cy="4975192"/>
          </a:xfrm>
        </p:spPr>
        <p:txBody>
          <a:bodyPr>
            <a:noAutofit/>
          </a:bodyPr>
          <a:lstStyle/>
          <a:p>
            <a:pPr>
              <a:spcAft>
                <a:spcPts val="600"/>
              </a:spcAft>
            </a:pPr>
            <a:r>
              <a:rPr lang="en-US" sz="2800" smtClean="0"/>
              <a:t>You </a:t>
            </a:r>
            <a:r>
              <a:rPr lang="en-US" sz="2800" dirty="0" smtClean="0"/>
              <a:t>can </a:t>
            </a:r>
            <a:r>
              <a:rPr lang="en-US" dirty="0" smtClean="0">
                <a:solidFill>
                  <a:schemeClr val="accent2">
                    <a:lumMod val="50000"/>
                  </a:schemeClr>
                </a:solidFill>
              </a:rPr>
              <a:t>print graph</a:t>
            </a:r>
            <a:r>
              <a:rPr lang="en-US" sz="2800" dirty="0" smtClean="0"/>
              <a:t> from the artwork directly, and  </a:t>
            </a:r>
            <a:r>
              <a:rPr lang="en-US" dirty="0" smtClean="0">
                <a:solidFill>
                  <a:schemeClr val="accent2">
                    <a:lumMod val="50000"/>
                  </a:schemeClr>
                </a:solidFill>
              </a:rPr>
              <a:t>weave exactly as illustrated</a:t>
            </a:r>
          </a:p>
          <a:p>
            <a:pPr>
              <a:spcAft>
                <a:spcPts val="600"/>
              </a:spcAft>
            </a:pPr>
            <a:r>
              <a:rPr lang="en-US" sz="2800" dirty="0" smtClean="0"/>
              <a:t>You can </a:t>
            </a:r>
            <a:r>
              <a:rPr lang="en-US" dirty="0" smtClean="0">
                <a:solidFill>
                  <a:schemeClr val="accent2">
                    <a:lumMod val="50000"/>
                  </a:schemeClr>
                </a:solidFill>
              </a:rPr>
              <a:t>accurately estimate consumption </a:t>
            </a:r>
            <a:r>
              <a:rPr lang="en-US" sz="2800" dirty="0" smtClean="0"/>
              <a:t>of each color yarn, thus minimizing wastage</a:t>
            </a:r>
          </a:p>
          <a:p>
            <a:pPr>
              <a:spcAft>
                <a:spcPts val="600"/>
              </a:spcAft>
            </a:pPr>
            <a:r>
              <a:rPr lang="en-US" sz="2800" smtClean="0"/>
              <a:t>You </a:t>
            </a:r>
            <a:r>
              <a:rPr lang="en-US" sz="2800" dirty="0" smtClean="0"/>
              <a:t>can </a:t>
            </a:r>
            <a:r>
              <a:rPr lang="en-US" dirty="0" smtClean="0">
                <a:solidFill>
                  <a:schemeClr val="accent2">
                    <a:lumMod val="50000"/>
                  </a:schemeClr>
                </a:solidFill>
              </a:rPr>
              <a:t>easily manage and retrieve </a:t>
            </a:r>
            <a:r>
              <a:rPr lang="en-US" sz="2800" dirty="0" smtClean="0"/>
              <a:t>all your design and graphs in digital form </a:t>
            </a:r>
            <a:r>
              <a:rPr lang="en-US" sz="2400" dirty="0" smtClean="0">
                <a:solidFill>
                  <a:schemeClr val="accent2">
                    <a:lumMod val="50000"/>
                  </a:schemeClr>
                </a:solidFill>
              </a:rPr>
              <a:t>(compared to physical ones)</a:t>
            </a:r>
            <a:endParaRPr lang="en-US" sz="2400"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fore and After"/>
          <p:cNvPicPr>
            <a:picLocks noChangeAspect="1" noChangeArrowheads="1"/>
          </p:cNvPicPr>
          <p:nvPr/>
        </p:nvPicPr>
        <p:blipFill>
          <a:blip r:embed="rId3"/>
          <a:srcRect/>
          <a:stretch>
            <a:fillRect/>
          </a:stretch>
        </p:blipFill>
        <p:spPr bwMode="auto">
          <a:xfrm>
            <a:off x="1" y="304800"/>
            <a:ext cx="9144000" cy="6248400"/>
          </a:xfrm>
          <a:prstGeom prst="rect">
            <a:avLst/>
          </a:prstGeom>
          <a:noFill/>
          <a:ln w="9525">
            <a:noFill/>
            <a:miter lim="800000"/>
            <a:headEnd/>
            <a:tailEnd/>
          </a:ln>
        </p:spPr>
      </p:pic>
      <p:sp>
        <p:nvSpPr>
          <p:cNvPr id="4" name="TextBox 3"/>
          <p:cNvSpPr txBox="1"/>
          <p:nvPr/>
        </p:nvSpPr>
        <p:spPr>
          <a:xfrm>
            <a:off x="0" y="6488668"/>
            <a:ext cx="2909771" cy="369332"/>
          </a:xfrm>
          <a:prstGeom prst="rect">
            <a:avLst/>
          </a:prstGeom>
          <a:noFill/>
        </p:spPr>
        <p:txBody>
          <a:bodyPr wrap="none" rtlCol="0">
            <a:spAutoFit/>
          </a:bodyPr>
          <a:lstStyle/>
          <a:p>
            <a:r>
              <a:rPr lang="en-US" dirty="0" smtClean="0"/>
              <a:t>Design © Anne Reynolds</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 Sell Rugs Faster</a:t>
            </a:r>
            <a:endParaRPr lang="en-US" dirty="0"/>
          </a:p>
        </p:txBody>
      </p:sp>
      <p:sp>
        <p:nvSpPr>
          <p:cNvPr id="3" name="Content Placeholder 2"/>
          <p:cNvSpPr>
            <a:spLocks noGrp="1"/>
          </p:cNvSpPr>
          <p:nvPr>
            <p:ph idx="1"/>
          </p:nvPr>
        </p:nvSpPr>
        <p:spPr>
          <a:xfrm>
            <a:off x="457200" y="1882808"/>
            <a:ext cx="8229600" cy="4975192"/>
          </a:xfrm>
        </p:spPr>
        <p:txBody>
          <a:bodyPr>
            <a:noAutofit/>
          </a:bodyPr>
          <a:lstStyle/>
          <a:p>
            <a:pPr>
              <a:spcAft>
                <a:spcPts val="600"/>
              </a:spcAft>
            </a:pPr>
            <a:r>
              <a:rPr lang="en-US" sz="2800" smtClean="0"/>
              <a:t>You </a:t>
            </a:r>
            <a:r>
              <a:rPr lang="en-US" sz="2800" dirty="0" smtClean="0"/>
              <a:t>can </a:t>
            </a:r>
            <a:r>
              <a:rPr lang="en-US" dirty="0" smtClean="0">
                <a:solidFill>
                  <a:schemeClr val="accent2">
                    <a:lumMod val="50000"/>
                  </a:schemeClr>
                </a:solidFill>
              </a:rPr>
              <a:t>communicate these as small email attachments</a:t>
            </a:r>
            <a:r>
              <a:rPr lang="en-US" sz="2800" dirty="0" smtClean="0"/>
              <a:t>, saving a lot of time and money in </a:t>
            </a:r>
            <a:r>
              <a:rPr lang="en-US" sz="2800" smtClean="0"/>
              <a:t>express mails</a:t>
            </a:r>
          </a:p>
          <a:p>
            <a:pPr>
              <a:spcAft>
                <a:spcPts val="600"/>
              </a:spcAft>
            </a:pPr>
            <a:r>
              <a:rPr lang="en-US" sz="2800" smtClean="0"/>
              <a:t>You don’t have to wait for factory data to </a:t>
            </a:r>
            <a:r>
              <a:rPr lang="en-US" smtClean="0">
                <a:solidFill>
                  <a:schemeClr val="accent2">
                    <a:lumMod val="50000"/>
                  </a:schemeClr>
                </a:solidFill>
              </a:rPr>
              <a:t>calculate silk percentage</a:t>
            </a:r>
            <a:r>
              <a:rPr lang="en-US" sz="2800" smtClean="0"/>
              <a:t> and </a:t>
            </a:r>
            <a:r>
              <a:rPr lang="en-US" smtClean="0">
                <a:solidFill>
                  <a:schemeClr val="accent2">
                    <a:lumMod val="50000"/>
                  </a:schemeClr>
                </a:solidFill>
              </a:rPr>
              <a:t>know your cost or selling price</a:t>
            </a:r>
          </a:p>
          <a:p>
            <a:pPr>
              <a:spcAft>
                <a:spcPts val="600"/>
              </a:spcAft>
            </a:pPr>
            <a:r>
              <a:rPr lang="en-US" sz="2800" smtClean="0"/>
              <a:t>You can </a:t>
            </a:r>
            <a:r>
              <a:rPr lang="en-US" smtClean="0">
                <a:solidFill>
                  <a:schemeClr val="accent2">
                    <a:lumMod val="50000"/>
                  </a:schemeClr>
                </a:solidFill>
              </a:rPr>
              <a:t>enhance customer confidence </a:t>
            </a:r>
            <a:r>
              <a:rPr lang="en-US" sz="2800" smtClean="0"/>
              <a:t>through “before and after” images of your past productions</a:t>
            </a:r>
            <a:endParaRPr lang="en-US" sz="28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d:image001.png@01CAE5FC.7D172AB0"/>
          <p:cNvPicPr>
            <a:picLocks noChangeAspect="1" noChangeArrowheads="1"/>
          </p:cNvPicPr>
          <p:nvPr/>
        </p:nvPicPr>
        <p:blipFill>
          <a:blip r:embed="rId2"/>
          <a:stretch>
            <a:fillRect/>
          </a:stretch>
        </p:blipFill>
        <p:spPr bwMode="auto">
          <a:xfrm>
            <a:off x="3048000" y="3352800"/>
            <a:ext cx="6000750" cy="3400425"/>
          </a:xfrm>
          <a:prstGeom prst="rect">
            <a:avLst/>
          </a:prstGeom>
          <a:ln>
            <a:noFill/>
          </a:ln>
          <a:effectLst>
            <a:outerShdw blurRad="292100" dist="139700" dir="2700000" algn="tl" rotWithShape="0">
              <a:srgbClr val="333333">
                <a:alpha val="65000"/>
              </a:srgbClr>
            </a:outerShdw>
          </a:effectLst>
        </p:spPr>
      </p:pic>
      <p:pic>
        <p:nvPicPr>
          <p:cNvPr id="1027" name="Picture 3" descr="C:\Users\JT\Desktop\001 in Room 5.jpg"/>
          <p:cNvPicPr>
            <a:picLocks noChangeAspect="1" noChangeArrowheads="1"/>
          </p:cNvPicPr>
          <p:nvPr/>
        </p:nvPicPr>
        <p:blipFill>
          <a:blip r:embed="rId3"/>
          <a:srcRect/>
          <a:stretch>
            <a:fillRect/>
          </a:stretch>
        </p:blipFill>
        <p:spPr bwMode="auto">
          <a:xfrm>
            <a:off x="0" y="2362200"/>
            <a:ext cx="3143706" cy="2362200"/>
          </a:xfrm>
          <a:prstGeom prst="rect">
            <a:avLst/>
          </a:prstGeom>
          <a:ln>
            <a:noFill/>
          </a:ln>
          <a:effectLst>
            <a:softEdge rad="112500"/>
          </a:effectLst>
        </p:spPr>
      </p:pic>
      <p:pic>
        <p:nvPicPr>
          <p:cNvPr id="1028" name="Picture 4" descr="C:\Users\JT\Desktop\003 in Room 5.jpg"/>
          <p:cNvPicPr>
            <a:picLocks noChangeAspect="1" noChangeArrowheads="1"/>
          </p:cNvPicPr>
          <p:nvPr/>
        </p:nvPicPr>
        <p:blipFill>
          <a:blip r:embed="rId4"/>
          <a:srcRect/>
          <a:stretch>
            <a:fillRect/>
          </a:stretch>
        </p:blipFill>
        <p:spPr bwMode="auto">
          <a:xfrm>
            <a:off x="0" y="-1"/>
            <a:ext cx="3143706" cy="2362199"/>
          </a:xfrm>
          <a:prstGeom prst="rect">
            <a:avLst/>
          </a:prstGeom>
          <a:ln>
            <a:noFill/>
          </a:ln>
          <a:effectLst>
            <a:softEdge rad="112500"/>
          </a:effectLst>
        </p:spPr>
      </p:pic>
      <p:pic>
        <p:nvPicPr>
          <p:cNvPr id="1029" name="Picture 5" descr="C:\Users\JT\Desktop\1 Carpet in Active living room.jpg"/>
          <p:cNvPicPr>
            <a:picLocks noChangeAspect="1" noChangeArrowheads="1"/>
          </p:cNvPicPr>
          <p:nvPr/>
        </p:nvPicPr>
        <p:blipFill>
          <a:blip r:embed="rId5" cstate="print"/>
          <a:srcRect/>
          <a:stretch>
            <a:fillRect/>
          </a:stretch>
        </p:blipFill>
        <p:spPr bwMode="auto">
          <a:xfrm>
            <a:off x="3276600" y="0"/>
            <a:ext cx="2831230" cy="2209800"/>
          </a:xfrm>
          <a:prstGeom prst="rect">
            <a:avLst/>
          </a:prstGeom>
          <a:ln>
            <a:noFill/>
          </a:ln>
          <a:effectLst>
            <a:outerShdw blurRad="292100" dist="139700" dir="2700000" algn="tl" rotWithShape="0">
              <a:srgbClr val="333333">
                <a:alpha val="65000"/>
              </a:srgbClr>
            </a:outerShdw>
          </a:effectLst>
        </p:spPr>
      </p:pic>
      <p:pic>
        <p:nvPicPr>
          <p:cNvPr id="1030" name="Picture 6" descr="C:\Users\JT\Desktop\Prenator in Active living room.jpg"/>
          <p:cNvPicPr>
            <a:picLocks noChangeAspect="1" noChangeArrowheads="1"/>
          </p:cNvPicPr>
          <p:nvPr/>
        </p:nvPicPr>
        <p:blipFill>
          <a:blip r:embed="rId6" cstate="print"/>
          <a:srcRect/>
          <a:stretch>
            <a:fillRect/>
          </a:stretch>
        </p:blipFill>
        <p:spPr bwMode="auto">
          <a:xfrm>
            <a:off x="6312769" y="0"/>
            <a:ext cx="2831231"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usiness\Media\Access Map (27 March 2010).png"/>
          <p:cNvPicPr>
            <a:picLocks noChangeAspect="1" noChangeArrowheads="1"/>
          </p:cNvPicPr>
          <p:nvPr/>
        </p:nvPicPr>
        <p:blipFill>
          <a:blip r:embed="rId2"/>
          <a:srcRect/>
          <a:stretch>
            <a:fillRect/>
          </a:stretch>
        </p:blipFill>
        <p:spPr bwMode="auto">
          <a:xfrm>
            <a:off x="-8681" y="1676400"/>
            <a:ext cx="9152681" cy="5146347"/>
          </a:xfrm>
          <a:prstGeom prst="rect">
            <a:avLst/>
          </a:prstGeom>
          <a:noFill/>
        </p:spPr>
      </p:pic>
      <p:graphicFrame>
        <p:nvGraphicFramePr>
          <p:cNvPr id="11" name="Diagram 10"/>
          <p:cNvGraphicFramePr/>
          <p:nvPr/>
        </p:nvGraphicFramePr>
        <p:xfrm>
          <a:off x="0" y="0"/>
          <a:ext cx="91440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3865119143"/>
              </p:ext>
            </p:extLst>
          </p:nvPr>
        </p:nvGraphicFramePr>
        <p:xfrm>
          <a:off x="0" y="6324600"/>
          <a:ext cx="9144000" cy="533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76200" y="2895600"/>
            <a:ext cx="1072281" cy="1138773"/>
          </a:xfrm>
          <a:prstGeom prst="rect">
            <a:avLst/>
          </a:prstGeom>
          <a:noFill/>
        </p:spPr>
        <p:txBody>
          <a:bodyPr wrap="none" rtlCol="0">
            <a:spAutoFit/>
          </a:bodyPr>
          <a:lstStyle/>
          <a:p>
            <a:r>
              <a:rPr lang="en-US" sz="3200" b="1" dirty="0" smtClean="0">
                <a:solidFill>
                  <a:schemeClr val="accent6">
                    <a:lumMod val="75000"/>
                  </a:schemeClr>
                </a:solidFill>
              </a:rPr>
              <a:t>47 </a:t>
            </a:r>
            <a:endParaRPr lang="en-US" sz="3200" b="1" dirty="0" smtClean="0">
              <a:solidFill>
                <a:schemeClr val="accent6">
                  <a:lumMod val="75000"/>
                </a:schemeClr>
              </a:solidFill>
            </a:endParaRPr>
          </a:p>
          <a:p>
            <a:r>
              <a:rPr lang="en-US" dirty="0" smtClean="0">
                <a:solidFill>
                  <a:schemeClr val="accent6">
                    <a:lumMod val="75000"/>
                  </a:schemeClr>
                </a:solidFill>
              </a:rPr>
              <a:t>States of </a:t>
            </a:r>
          </a:p>
          <a:p>
            <a:r>
              <a:rPr lang="en-US" dirty="0" smtClean="0">
                <a:solidFill>
                  <a:schemeClr val="accent6">
                    <a:lumMod val="75000"/>
                  </a:schemeClr>
                </a:solidFill>
              </a:rPr>
              <a:t>the USA</a:t>
            </a:r>
            <a:endParaRPr lang="en-US" dirty="0">
              <a:solidFill>
                <a:schemeClr val="accent6">
                  <a:lumMod val="75000"/>
                </a:schemeClr>
              </a:solidFill>
            </a:endParaRPr>
          </a:p>
        </p:txBody>
      </p:sp>
      <p:sp>
        <p:nvSpPr>
          <p:cNvPr id="6" name="TextBox 5"/>
          <p:cNvSpPr txBox="1"/>
          <p:nvPr/>
        </p:nvSpPr>
        <p:spPr>
          <a:xfrm>
            <a:off x="3185597" y="2743200"/>
            <a:ext cx="1019831" cy="1077218"/>
          </a:xfrm>
          <a:prstGeom prst="rect">
            <a:avLst/>
          </a:prstGeom>
          <a:noFill/>
        </p:spPr>
        <p:txBody>
          <a:bodyPr wrap="none" rtlCol="0">
            <a:spAutoFit/>
          </a:bodyPr>
          <a:lstStyle/>
          <a:p>
            <a:r>
              <a:rPr lang="en-US" sz="3200" b="1" dirty="0" smtClean="0">
                <a:solidFill>
                  <a:schemeClr val="accent6">
                    <a:lumMod val="75000"/>
                  </a:schemeClr>
                </a:solidFill>
              </a:rPr>
              <a:t>300 </a:t>
            </a:r>
            <a:endParaRPr lang="en-US" sz="1600" b="1" dirty="0" smtClean="0">
              <a:solidFill>
                <a:schemeClr val="accent6">
                  <a:lumMod val="75000"/>
                </a:schemeClr>
              </a:solidFill>
            </a:endParaRPr>
          </a:p>
          <a:p>
            <a:r>
              <a:rPr lang="en-US" sz="1600" dirty="0" smtClean="0">
                <a:solidFill>
                  <a:schemeClr val="accent6">
                    <a:lumMod val="75000"/>
                  </a:schemeClr>
                </a:solidFill>
              </a:rPr>
              <a:t>Towns of </a:t>
            </a:r>
          </a:p>
          <a:p>
            <a:r>
              <a:rPr lang="en-US" sz="1600" dirty="0" smtClean="0">
                <a:solidFill>
                  <a:schemeClr val="accent6">
                    <a:lumMod val="75000"/>
                  </a:schemeClr>
                </a:solidFill>
              </a:rPr>
              <a:t>the UK</a:t>
            </a:r>
            <a:endParaRPr lang="en-US" sz="1600" dirty="0">
              <a:solidFill>
                <a:schemeClr val="accent6">
                  <a:lumMod val="75000"/>
                </a:schemeClr>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Carpet Technology </a:t>
            </a:r>
            <a:endParaRPr lang="en-US" dirty="0"/>
          </a:p>
        </p:txBody>
      </p:sp>
      <p:sp>
        <p:nvSpPr>
          <p:cNvPr id="3" name="Content Placeholder 2"/>
          <p:cNvSpPr>
            <a:spLocks noGrp="1"/>
          </p:cNvSpPr>
          <p:nvPr>
            <p:ph idx="1"/>
          </p:nvPr>
        </p:nvSpPr>
        <p:spPr>
          <a:xfrm>
            <a:off x="457200" y="1882808"/>
            <a:ext cx="8229600" cy="4975192"/>
          </a:xfrm>
        </p:spPr>
        <p:txBody>
          <a:bodyPr>
            <a:normAutofit/>
          </a:bodyPr>
          <a:lstStyle/>
          <a:p>
            <a:pPr>
              <a:spcAft>
                <a:spcPts val="1200"/>
              </a:spcAft>
            </a:pPr>
            <a:r>
              <a:rPr lang="en-US" sz="2800" dirty="0" smtClean="0">
                <a:solidFill>
                  <a:schemeClr val="accent2">
                    <a:lumMod val="50000"/>
                  </a:schemeClr>
                </a:solidFill>
              </a:rPr>
              <a:t>A number of transforming advantages </a:t>
            </a:r>
            <a:br>
              <a:rPr lang="en-US" sz="2800" dirty="0" smtClean="0">
                <a:solidFill>
                  <a:schemeClr val="accent2">
                    <a:lumMod val="50000"/>
                  </a:schemeClr>
                </a:solidFill>
              </a:rPr>
            </a:br>
            <a:r>
              <a:rPr lang="en-US" sz="2800" dirty="0" smtClean="0">
                <a:solidFill>
                  <a:schemeClr val="accent2">
                    <a:lumMod val="50000"/>
                  </a:schemeClr>
                </a:solidFill>
              </a:rPr>
              <a:t>in carpet making, </a:t>
            </a:r>
            <a:r>
              <a:rPr lang="en-US" sz="2800" dirty="0" smtClean="0"/>
              <a:t>including efficiency, productivity, cost saving, and finding best combination of color, texture, material and finishing that were otherwise not possible manually</a:t>
            </a:r>
          </a:p>
          <a:p>
            <a:pPr>
              <a:spcAft>
                <a:spcPts val="1200"/>
              </a:spcAft>
            </a:pPr>
            <a:r>
              <a:rPr lang="en-US" sz="2800" dirty="0" smtClean="0">
                <a:solidFill>
                  <a:schemeClr val="accent2">
                    <a:lumMod val="50000"/>
                  </a:schemeClr>
                </a:solidFill>
              </a:rPr>
              <a:t>A computer visualization of the end product before the actual weaving begins</a:t>
            </a:r>
            <a:endParaRPr lang="en-US" sz="2800" dirty="0">
              <a:solidFill>
                <a:schemeClr val="accent2">
                  <a:lumMod val="50000"/>
                </a:schemeClr>
              </a:solidFill>
            </a:endParaRPr>
          </a:p>
        </p:txBody>
      </p:sp>
      <p:grpSp>
        <p:nvGrpSpPr>
          <p:cNvPr id="4" name="Group 3"/>
          <p:cNvGrpSpPr/>
          <p:nvPr/>
        </p:nvGrpSpPr>
        <p:grpSpPr>
          <a:xfrm>
            <a:off x="2895600" y="6550223"/>
            <a:ext cx="3352800" cy="307777"/>
            <a:chOff x="1143000" y="6019800"/>
            <a:chExt cx="3352800" cy="307777"/>
          </a:xfrm>
        </p:grpSpPr>
        <p:sp>
          <p:nvSpPr>
            <p:cNvPr id="5" name="TextBox 4"/>
            <p:cNvSpPr txBox="1"/>
            <p:nvPr/>
          </p:nvSpPr>
          <p:spPr>
            <a:xfrm>
              <a:off x="2819400" y="6019800"/>
              <a:ext cx="1676400" cy="307777"/>
            </a:xfrm>
            <a:prstGeom prst="rect">
              <a:avLst/>
            </a:prstGeom>
            <a:solidFill>
              <a:srgbClr val="EBB441"/>
            </a:solidFill>
          </p:spPr>
          <p:txBody>
            <a:bodyPr wrap="square" rtlCol="0">
              <a:spAutoFit/>
            </a:bodyPr>
            <a:lstStyle/>
            <a:p>
              <a:pPr algn="ctr"/>
              <a:r>
                <a:rPr lang="en-US" sz="1400" dirty="0" smtClean="0">
                  <a:ln>
                    <a:solidFill>
                      <a:schemeClr val="tx1"/>
                    </a:solidFill>
                  </a:ln>
                  <a:latin typeface="Tahoma" pitchFamily="34" charset="0"/>
                  <a:ea typeface="Tahoma" pitchFamily="34" charset="0"/>
                  <a:cs typeface="Tahoma" pitchFamily="34" charset="0"/>
                </a:rPr>
                <a:t>T e c h n o l o g y</a:t>
              </a:r>
              <a:endParaRPr lang="en-US" sz="1400" dirty="0">
                <a:ln>
                  <a:solidFill>
                    <a:schemeClr val="tx1"/>
                  </a:solidFill>
                </a:ln>
                <a:latin typeface="Tahoma" pitchFamily="34" charset="0"/>
                <a:ea typeface="Tahoma" pitchFamily="34" charset="0"/>
                <a:cs typeface="Tahoma" pitchFamily="34" charset="0"/>
              </a:endParaRPr>
            </a:p>
          </p:txBody>
        </p:sp>
        <p:sp>
          <p:nvSpPr>
            <p:cNvPr id="6" name="TextBox 5"/>
            <p:cNvSpPr txBox="1"/>
            <p:nvPr/>
          </p:nvSpPr>
          <p:spPr>
            <a:xfrm>
              <a:off x="1143000" y="6019800"/>
              <a:ext cx="1676400" cy="307777"/>
            </a:xfrm>
            <a:prstGeom prst="rect">
              <a:avLst/>
            </a:prstGeom>
            <a:solidFill>
              <a:srgbClr val="5A646E"/>
            </a:solidFill>
          </p:spPr>
          <p:txBody>
            <a:bodyPr wrap="square" rtlCol="0">
              <a:spAutoFit/>
            </a:bodyPr>
            <a:lstStyle/>
            <a:p>
              <a:pPr algn="ctr"/>
              <a:r>
                <a:rPr lang="en-US" sz="1400" dirty="0" smtClean="0">
                  <a:ln>
                    <a:solidFill>
                      <a:schemeClr val="tx1"/>
                    </a:solidFill>
                  </a:ln>
                  <a:latin typeface="Tahoma" pitchFamily="34" charset="0"/>
                  <a:ea typeface="Tahoma" pitchFamily="34" charset="0"/>
                  <a:cs typeface="Tahoma" pitchFamily="34" charset="0"/>
                </a:rPr>
                <a:t>A l t e r n a t </a:t>
              </a:r>
              <a:r>
                <a:rPr lang="en-US" sz="1400" dirty="0" err="1">
                  <a:ln>
                    <a:solidFill>
                      <a:schemeClr val="tx1"/>
                    </a:solidFill>
                  </a:ln>
                  <a:latin typeface="Tahoma" pitchFamily="34" charset="0"/>
                  <a:ea typeface="Tahoma" pitchFamily="34" charset="0"/>
                  <a:cs typeface="Tahoma" pitchFamily="34" charset="0"/>
                </a:rPr>
                <a:t>i</a:t>
              </a:r>
              <a:r>
                <a:rPr lang="en-US" sz="1400" dirty="0" smtClean="0">
                  <a:ln>
                    <a:solidFill>
                      <a:schemeClr val="tx1"/>
                    </a:solidFill>
                  </a:ln>
                  <a:latin typeface="Tahoma" pitchFamily="34" charset="0"/>
                  <a:ea typeface="Tahoma" pitchFamily="34" charset="0"/>
                  <a:cs typeface="Tahoma" pitchFamily="34" charset="0"/>
                </a:rPr>
                <a:t> v e</a:t>
              </a:r>
              <a:endParaRPr lang="en-US" sz="1400" dirty="0">
                <a:ln>
                  <a:solidFill>
                    <a:schemeClr val="tx1"/>
                  </a:solidFill>
                </a:ln>
                <a:latin typeface="Tahoma" pitchFamily="34" charset="0"/>
                <a:ea typeface="Tahoma" pitchFamily="34" charset="0"/>
                <a:cs typeface="Tahoma" pitchFamily="34" charset="0"/>
              </a:endParaRPr>
            </a:p>
          </p:txBody>
        </p:sp>
      </p:grpSp>
      <p:sp>
        <p:nvSpPr>
          <p:cNvPr id="7" name="TextBox 6"/>
          <p:cNvSpPr txBox="1"/>
          <p:nvPr/>
        </p:nvSpPr>
        <p:spPr>
          <a:xfrm>
            <a:off x="457200" y="1066800"/>
            <a:ext cx="6553200" cy="338554"/>
          </a:xfrm>
          <a:prstGeom prst="rect">
            <a:avLst/>
          </a:prstGeom>
          <a:noFill/>
        </p:spPr>
        <p:txBody>
          <a:bodyPr wrap="square" rtlCol="0">
            <a:spAutoFit/>
          </a:bodyPr>
          <a:lstStyle/>
          <a:p>
            <a:r>
              <a:rPr lang="en-US" sz="1600" smtClean="0">
                <a:solidFill>
                  <a:schemeClr val="accent1">
                    <a:lumMod val="20000"/>
                    <a:lumOff val="80000"/>
                  </a:schemeClr>
                </a:solidFill>
              </a:rPr>
              <a:t>GREEN yet economic  |  saves time . saves raw materials . saves energy</a:t>
            </a:r>
            <a:endParaRPr lang="en-US" sz="1600">
              <a:solidFill>
                <a:schemeClr val="accent1">
                  <a:lumMod val="20000"/>
                  <a:lumOff val="80000"/>
                </a:schemeClr>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0" y="2133600"/>
            <a:ext cx="533400" cy="472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Rectangle 2"/>
          <p:cNvSpPr/>
          <p:nvPr/>
        </p:nvSpPr>
        <p:spPr>
          <a:xfrm rot="5400000">
            <a:off x="4305300" y="4229099"/>
            <a:ext cx="533400" cy="472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Oval Callout 4"/>
          <p:cNvSpPr/>
          <p:nvPr/>
        </p:nvSpPr>
        <p:spPr>
          <a:xfrm>
            <a:off x="4572000" y="533400"/>
            <a:ext cx="3886200" cy="1295400"/>
          </a:xfrm>
          <a:prstGeom prst="wedgeEllipseCallout">
            <a:avLst>
              <a:gd name="adj1" fmla="val -49676"/>
              <a:gd name="adj2" fmla="val 8982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smtClean="0">
                <a:solidFill>
                  <a:schemeClr val="tx1"/>
                </a:solidFill>
              </a:rPr>
              <a:t>Confined only to carpet industry</a:t>
            </a:r>
            <a:endParaRPr lang="en-US" sz="2800">
              <a:solidFill>
                <a:schemeClr val="tx1"/>
              </a:solidFill>
            </a:endParaRPr>
          </a:p>
        </p:txBody>
      </p:sp>
      <p:sp>
        <p:nvSpPr>
          <p:cNvPr id="6" name="Rounded Rectangular Callout 5"/>
          <p:cNvSpPr/>
          <p:nvPr/>
        </p:nvSpPr>
        <p:spPr>
          <a:xfrm>
            <a:off x="609600" y="4648200"/>
            <a:ext cx="1828800" cy="609600"/>
          </a:xfrm>
          <a:prstGeom prst="wedgeRoundRectCallout">
            <a:avLst>
              <a:gd name="adj1" fmla="val 43684"/>
              <a:gd name="adj2" fmla="val 21491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smtClean="0"/>
              <a:t>Textile</a:t>
            </a:r>
            <a:endParaRPr lang="en-US" sz="2800"/>
          </a:p>
        </p:txBody>
      </p:sp>
      <p:sp>
        <p:nvSpPr>
          <p:cNvPr id="7" name="Rounded Rectangular Callout 6"/>
          <p:cNvSpPr/>
          <p:nvPr/>
        </p:nvSpPr>
        <p:spPr>
          <a:xfrm>
            <a:off x="2362200" y="5334000"/>
            <a:ext cx="1828800" cy="609600"/>
          </a:xfrm>
          <a:prstGeom prst="wedgeRoundRectCallout">
            <a:avLst>
              <a:gd name="adj1" fmla="val 17071"/>
              <a:gd name="adj2" fmla="val 10604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smtClean="0"/>
              <a:t>Pashmina</a:t>
            </a:r>
            <a:endParaRPr lang="en-US" sz="2800"/>
          </a:p>
        </p:txBody>
      </p:sp>
      <p:sp>
        <p:nvSpPr>
          <p:cNvPr id="8" name="Rounded Rectangular Callout 7"/>
          <p:cNvSpPr/>
          <p:nvPr/>
        </p:nvSpPr>
        <p:spPr>
          <a:xfrm>
            <a:off x="4876800" y="5105400"/>
            <a:ext cx="1828800" cy="609600"/>
          </a:xfrm>
          <a:prstGeom prst="wedgeRoundRectCallout">
            <a:avLst>
              <a:gd name="adj1" fmla="val -42606"/>
              <a:gd name="adj2" fmla="val 14959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smtClean="0"/>
              <a:t>Fashion</a:t>
            </a:r>
            <a:endParaRPr lang="en-US" sz="2800"/>
          </a:p>
        </p:txBody>
      </p:sp>
      <p:sp>
        <p:nvSpPr>
          <p:cNvPr id="9" name="Rounded Rectangular Callout 8"/>
          <p:cNvSpPr/>
          <p:nvPr/>
        </p:nvSpPr>
        <p:spPr>
          <a:xfrm>
            <a:off x="6934200" y="4648200"/>
            <a:ext cx="1828800" cy="609600"/>
          </a:xfrm>
          <a:prstGeom prst="wedgeRoundRectCallout">
            <a:avLst>
              <a:gd name="adj1" fmla="val -62768"/>
              <a:gd name="adj2" fmla="val 22217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smtClean="0"/>
              <a:t>Interior</a:t>
            </a:r>
            <a:endParaRPr lang="en-US" sz="2800"/>
          </a:p>
        </p:txBody>
      </p:sp>
      <p:sp>
        <p:nvSpPr>
          <p:cNvPr id="10" name="TextBox 9"/>
          <p:cNvSpPr txBox="1"/>
          <p:nvPr/>
        </p:nvSpPr>
        <p:spPr>
          <a:xfrm>
            <a:off x="152400" y="152400"/>
            <a:ext cx="4038600" cy="646331"/>
          </a:xfrm>
          <a:prstGeom prst="rect">
            <a:avLst/>
          </a:prstGeom>
          <a:noFill/>
          <a:ln>
            <a:solidFill>
              <a:srgbClr val="EBB441"/>
            </a:solidFill>
            <a:prstDash val="dash"/>
          </a:ln>
        </p:spPr>
        <p:txBody>
          <a:bodyPr wrap="square" rtlCol="0">
            <a:spAutoFit/>
          </a:bodyPr>
          <a:lstStyle/>
          <a:p>
            <a:pPr algn="ctr"/>
            <a:r>
              <a:rPr lang="en-US" sz="3600" b="1" smtClean="0">
                <a:latin typeface="+mj-lt"/>
              </a:rPr>
              <a:t>Vertical Technology</a:t>
            </a:r>
          </a:p>
        </p:txBody>
      </p:sp>
      <p:sp>
        <p:nvSpPr>
          <p:cNvPr id="11" name="Rectangle 10"/>
          <p:cNvSpPr/>
          <p:nvPr/>
        </p:nvSpPr>
        <p:spPr>
          <a:xfrm>
            <a:off x="152400" y="838200"/>
            <a:ext cx="4572000" cy="1077218"/>
          </a:xfrm>
          <a:prstGeom prst="rect">
            <a:avLst/>
          </a:prstGeom>
        </p:spPr>
        <p:txBody>
          <a:bodyPr>
            <a:spAutoFit/>
          </a:bodyPr>
          <a:lstStyle/>
          <a:p>
            <a:r>
              <a:rPr lang="en-US" sz="3200" smtClean="0">
                <a:solidFill>
                  <a:schemeClr val="tx1">
                    <a:lumMod val="50000"/>
                    <a:lumOff val="50000"/>
                  </a:schemeClr>
                </a:solidFill>
                <a:latin typeface="+mj-lt"/>
              </a:rPr>
              <a:t>Not generalized </a:t>
            </a:r>
          </a:p>
          <a:p>
            <a:r>
              <a:rPr lang="en-US" sz="3200" smtClean="0">
                <a:solidFill>
                  <a:schemeClr val="tx1">
                    <a:lumMod val="50000"/>
                    <a:lumOff val="50000"/>
                  </a:schemeClr>
                </a:solidFill>
                <a:latin typeface="+mj-lt"/>
              </a:rPr>
              <a:t>despite having potential</a:t>
            </a:r>
            <a:endParaRPr lang="en-US" sz="3200">
              <a:solidFill>
                <a:schemeClr val="tx1">
                  <a:lumMod val="50000"/>
                  <a:lumOff val="50000"/>
                </a:schemeClr>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0" y="0"/>
            <a:ext cx="4465155" cy="6858000"/>
          </a:xfrm>
          <a:prstGeom prst="rect">
            <a:avLst/>
          </a:prstGeom>
          <a:noFill/>
          <a:ln w="9525">
            <a:noFill/>
            <a:miter lim="800000"/>
            <a:headEnd/>
            <a:tailEnd/>
          </a:ln>
          <a:effectLst/>
        </p:spPr>
      </p:pic>
      <p:sp>
        <p:nvSpPr>
          <p:cNvPr id="10" name="Rectangle 9"/>
          <p:cNvSpPr/>
          <p:nvPr/>
        </p:nvSpPr>
        <p:spPr>
          <a:xfrm>
            <a:off x="2590800" y="51471"/>
            <a:ext cx="6477000" cy="6774162"/>
          </a:xfrm>
          <a:prstGeom prst="rect">
            <a:avLst/>
          </a:prstGeom>
        </p:spPr>
        <p:txBody>
          <a:bodyPr wrap="square">
            <a:spAutoFit/>
          </a:bodyPr>
          <a:lstStyle/>
          <a:p>
            <a:pPr algn="r">
              <a:lnSpc>
                <a:spcPct val="130000"/>
              </a:lnSpc>
            </a:pPr>
            <a:r>
              <a:rPr lang="en-US" sz="4000" dirty="0" smtClean="0">
                <a:latin typeface="+mj-lt"/>
              </a:rPr>
              <a:t>One of the very </a:t>
            </a:r>
            <a:r>
              <a:rPr lang="en-US" sz="4000" smtClean="0">
                <a:latin typeface="+mj-lt"/>
              </a:rPr>
              <a:t>few </a:t>
            </a:r>
          </a:p>
          <a:p>
            <a:pPr algn="r">
              <a:lnSpc>
                <a:spcPct val="130000"/>
              </a:lnSpc>
            </a:pPr>
            <a:r>
              <a:rPr lang="en-US" sz="5400" smtClean="0">
                <a:latin typeface="+mj-lt"/>
              </a:rPr>
              <a:t>global standards </a:t>
            </a:r>
            <a:endParaRPr lang="en-US" sz="4400" smtClean="0">
              <a:latin typeface="+mj-lt"/>
            </a:endParaRPr>
          </a:p>
          <a:p>
            <a:pPr algn="r">
              <a:lnSpc>
                <a:spcPct val="130000"/>
              </a:lnSpc>
            </a:pPr>
            <a:r>
              <a:rPr lang="en-US" sz="4000" smtClean="0">
                <a:latin typeface="+mj-lt"/>
              </a:rPr>
              <a:t>for designing and </a:t>
            </a:r>
          </a:p>
          <a:p>
            <a:pPr algn="r">
              <a:lnSpc>
                <a:spcPct val="130000"/>
              </a:lnSpc>
            </a:pPr>
            <a:r>
              <a:rPr lang="en-US" sz="4000" smtClean="0">
                <a:latin typeface="+mj-lt"/>
              </a:rPr>
              <a:t>Illustrating rugs </a:t>
            </a:r>
            <a:r>
              <a:rPr lang="en-US" sz="4000" dirty="0" smtClean="0">
                <a:latin typeface="+mj-lt"/>
              </a:rPr>
              <a:t>to clients, </a:t>
            </a:r>
          </a:p>
          <a:p>
            <a:pPr algn="r">
              <a:lnSpc>
                <a:spcPct val="130000"/>
              </a:lnSpc>
            </a:pPr>
            <a:r>
              <a:rPr lang="en-US" sz="4000" dirty="0" smtClean="0">
                <a:latin typeface="+mj-lt"/>
              </a:rPr>
              <a:t>and exchanging carpet </a:t>
            </a:r>
            <a:r>
              <a:rPr lang="en-US" sz="4000" smtClean="0">
                <a:latin typeface="+mj-lt"/>
              </a:rPr>
              <a:t>data </a:t>
            </a:r>
          </a:p>
          <a:p>
            <a:pPr algn="r">
              <a:lnSpc>
                <a:spcPct val="130000"/>
              </a:lnSpc>
            </a:pPr>
            <a:r>
              <a:rPr lang="en-US" sz="4000" smtClean="0">
                <a:latin typeface="+mj-lt"/>
              </a:rPr>
              <a:t>between </a:t>
            </a:r>
          </a:p>
          <a:p>
            <a:pPr algn="r">
              <a:lnSpc>
                <a:spcPct val="130000"/>
              </a:lnSpc>
            </a:pPr>
            <a:r>
              <a:rPr lang="en-US" sz="4000" smtClean="0">
                <a:latin typeface="+mj-lt"/>
              </a:rPr>
              <a:t>the manufacturer </a:t>
            </a:r>
          </a:p>
          <a:p>
            <a:pPr algn="r">
              <a:lnSpc>
                <a:spcPct val="130000"/>
              </a:lnSpc>
            </a:pPr>
            <a:r>
              <a:rPr lang="en-US" sz="4000" smtClean="0">
                <a:latin typeface="+mj-lt"/>
              </a:rPr>
              <a:t>and </a:t>
            </a:r>
            <a:r>
              <a:rPr lang="en-US" sz="4000" dirty="0" smtClean="0">
                <a:latin typeface="+mj-lt"/>
              </a:rPr>
              <a:t>the buyer.</a:t>
            </a:r>
            <a:endParaRPr lang="en-US" sz="4000" dirty="0">
              <a:latin typeface="+mj-l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0" y="3429000"/>
            <a:ext cx="4572000" cy="3429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Rectangle 12"/>
          <p:cNvSpPr/>
          <p:nvPr/>
        </p:nvSpPr>
        <p:spPr>
          <a:xfrm>
            <a:off x="0" y="3429000"/>
            <a:ext cx="4572000" cy="3429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Rectangle 13"/>
          <p:cNvSpPr/>
          <p:nvPr/>
        </p:nvSpPr>
        <p:spPr>
          <a:xfrm>
            <a:off x="4572000" y="0"/>
            <a:ext cx="4572000" cy="3429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Rectangle 14"/>
          <p:cNvSpPr/>
          <p:nvPr/>
        </p:nvSpPr>
        <p:spPr>
          <a:xfrm>
            <a:off x="0" y="0"/>
            <a:ext cx="4572000" cy="3429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Rounded Rectangle 3"/>
          <p:cNvSpPr/>
          <p:nvPr/>
        </p:nvSpPr>
        <p:spPr>
          <a:xfrm>
            <a:off x="2667000" y="2286000"/>
            <a:ext cx="3810000" cy="2209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b="1" smtClean="0">
                <a:latin typeface="+mj-lt"/>
              </a:rPr>
              <a:t>KNOWLEDGE COMPANY</a:t>
            </a:r>
          </a:p>
          <a:p>
            <a:pPr algn="ctr"/>
            <a:r>
              <a:rPr lang="en-US" sz="2400" smtClean="0">
                <a:latin typeface="+mj-lt"/>
              </a:rPr>
              <a:t>No Capital</a:t>
            </a:r>
          </a:p>
          <a:p>
            <a:pPr algn="ctr"/>
            <a:r>
              <a:rPr lang="en-US" sz="2400" smtClean="0">
                <a:latin typeface="+mj-lt"/>
              </a:rPr>
              <a:t>No Raw Material</a:t>
            </a:r>
          </a:p>
        </p:txBody>
      </p:sp>
      <p:sp>
        <p:nvSpPr>
          <p:cNvPr id="5" name="Left-Right Arrow 4"/>
          <p:cNvSpPr/>
          <p:nvPr/>
        </p:nvSpPr>
        <p:spPr>
          <a:xfrm>
            <a:off x="3124200" y="76200"/>
            <a:ext cx="2895600" cy="838200"/>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mj-lt"/>
              </a:rPr>
              <a:t>Internal</a:t>
            </a:r>
            <a:endParaRPr lang="en-US" dirty="0">
              <a:latin typeface="+mj-lt"/>
            </a:endParaRPr>
          </a:p>
        </p:txBody>
      </p:sp>
      <p:sp>
        <p:nvSpPr>
          <p:cNvPr id="6" name="Left-Right Arrow 5"/>
          <p:cNvSpPr/>
          <p:nvPr/>
        </p:nvSpPr>
        <p:spPr>
          <a:xfrm>
            <a:off x="3124200" y="5943600"/>
            <a:ext cx="2895600" cy="838200"/>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mj-lt"/>
              </a:rPr>
              <a:t>External</a:t>
            </a:r>
            <a:endParaRPr lang="en-US" dirty="0">
              <a:latin typeface="+mj-lt"/>
            </a:endParaRPr>
          </a:p>
        </p:txBody>
      </p:sp>
      <p:sp>
        <p:nvSpPr>
          <p:cNvPr id="7" name="Left-Right Arrow 6"/>
          <p:cNvSpPr/>
          <p:nvPr/>
        </p:nvSpPr>
        <p:spPr>
          <a:xfrm rot="16200000">
            <a:off x="-952500" y="3009900"/>
            <a:ext cx="2895600" cy="838200"/>
          </a:xfrm>
          <a:prstGeom prst="leftRightArrow">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en-US" sz="2400" dirty="0" smtClean="0">
                <a:latin typeface="+mj-lt"/>
              </a:rPr>
              <a:t>Logical</a:t>
            </a:r>
            <a:endParaRPr lang="en-US" dirty="0">
              <a:latin typeface="+mj-lt"/>
            </a:endParaRPr>
          </a:p>
        </p:txBody>
      </p:sp>
      <p:sp>
        <p:nvSpPr>
          <p:cNvPr id="8" name="Left-Right Arrow 7"/>
          <p:cNvSpPr/>
          <p:nvPr/>
        </p:nvSpPr>
        <p:spPr>
          <a:xfrm rot="16200000">
            <a:off x="7200900" y="3009900"/>
            <a:ext cx="2895600" cy="838200"/>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mj-lt"/>
              </a:rPr>
              <a:t>Physical</a:t>
            </a:r>
            <a:endParaRPr lang="en-US" dirty="0">
              <a:latin typeface="+mj-lt"/>
            </a:endParaRPr>
          </a:p>
        </p:txBody>
      </p:sp>
      <p:sp>
        <p:nvSpPr>
          <p:cNvPr id="10" name="TextBox 9"/>
          <p:cNvSpPr txBox="1"/>
          <p:nvPr/>
        </p:nvSpPr>
        <p:spPr>
          <a:xfrm>
            <a:off x="6019800" y="857071"/>
            <a:ext cx="1851148" cy="1200329"/>
          </a:xfrm>
          <a:prstGeom prst="rect">
            <a:avLst/>
          </a:prstGeom>
          <a:noFill/>
        </p:spPr>
        <p:txBody>
          <a:bodyPr wrap="none" rtlCol="0">
            <a:spAutoFit/>
          </a:bodyPr>
          <a:lstStyle/>
          <a:p>
            <a:pPr algn="ctr"/>
            <a:r>
              <a:rPr lang="en-US" sz="36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Efficient </a:t>
            </a:r>
          </a:p>
          <a:p>
            <a:pPr algn="ctr"/>
            <a:r>
              <a:rPr lang="en-US" sz="36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People</a:t>
            </a:r>
            <a:endParaRPr lang="en-US" sz="36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16" name="TextBox 15"/>
          <p:cNvSpPr txBox="1"/>
          <p:nvPr/>
        </p:nvSpPr>
        <p:spPr>
          <a:xfrm>
            <a:off x="5867400" y="4590871"/>
            <a:ext cx="2133600" cy="1200329"/>
          </a:xfrm>
          <a:prstGeom prst="rect">
            <a:avLst/>
          </a:prstGeom>
          <a:noFill/>
        </p:spPr>
        <p:txBody>
          <a:bodyPr wrap="square" rtlCol="0">
            <a:spAutoFit/>
          </a:bodyPr>
          <a:lstStyle/>
          <a:p>
            <a:pPr algn="ctr"/>
            <a:r>
              <a:rPr lang="en-US" sz="36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Elevated Product</a:t>
            </a:r>
            <a:endParaRPr lang="en-US" sz="36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17" name="TextBox 16"/>
          <p:cNvSpPr txBox="1"/>
          <p:nvPr/>
        </p:nvSpPr>
        <p:spPr>
          <a:xfrm>
            <a:off x="1219200" y="4590871"/>
            <a:ext cx="2133600" cy="1200329"/>
          </a:xfrm>
          <a:prstGeom prst="rect">
            <a:avLst/>
          </a:prstGeom>
          <a:noFill/>
        </p:spPr>
        <p:txBody>
          <a:bodyPr wrap="square" rtlCol="0">
            <a:spAutoFit/>
          </a:bodyPr>
          <a:lstStyle/>
          <a:p>
            <a:pPr algn="ctr"/>
            <a:r>
              <a:rPr lang="en-US" sz="36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Effective Process</a:t>
            </a:r>
            <a:endParaRPr lang="en-US" sz="36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18" name="TextBox 17"/>
          <p:cNvSpPr txBox="1"/>
          <p:nvPr/>
        </p:nvSpPr>
        <p:spPr>
          <a:xfrm>
            <a:off x="914400" y="857071"/>
            <a:ext cx="2514600" cy="1200329"/>
          </a:xfrm>
          <a:prstGeom prst="rect">
            <a:avLst/>
          </a:prstGeom>
          <a:noFill/>
        </p:spPr>
        <p:txBody>
          <a:bodyPr wrap="square" rtlCol="0">
            <a:spAutoFit/>
          </a:bodyPr>
          <a:lstStyle/>
          <a:p>
            <a:pPr algn="ctr"/>
            <a:r>
              <a:rPr lang="en-US" sz="36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Engineered Procedure</a:t>
            </a:r>
            <a:endParaRPr lang="en-US" sz="36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over One Decade</a:t>
            </a:r>
            <a:endParaRPr lang="en-US" dirty="0"/>
          </a:p>
        </p:txBody>
      </p:sp>
      <p:sp>
        <p:nvSpPr>
          <p:cNvPr id="3" name="Content Placeholder 2"/>
          <p:cNvSpPr>
            <a:spLocks noGrp="1"/>
          </p:cNvSpPr>
          <p:nvPr>
            <p:ph idx="1"/>
          </p:nvPr>
        </p:nvSpPr>
        <p:spPr>
          <a:xfrm>
            <a:off x="457200" y="1882808"/>
            <a:ext cx="8229600" cy="4975192"/>
          </a:xfrm>
        </p:spPr>
        <p:txBody>
          <a:bodyPr>
            <a:normAutofit/>
          </a:bodyPr>
          <a:lstStyle/>
          <a:p>
            <a:pPr>
              <a:lnSpc>
                <a:spcPct val="120000"/>
              </a:lnSpc>
              <a:spcBef>
                <a:spcPts val="0"/>
              </a:spcBef>
            </a:pPr>
            <a:r>
              <a:rPr lang="en-US" sz="2600" b="1" dirty="0" smtClean="0">
                <a:solidFill>
                  <a:srgbClr val="EBB441"/>
                </a:solidFill>
              </a:rPr>
              <a:t>1997</a:t>
            </a:r>
            <a:r>
              <a:rPr lang="en-US" sz="2600" dirty="0" smtClean="0"/>
              <a:t>. Started with a small requirement to convert digital artwork into weaving graph. </a:t>
            </a:r>
            <a:r>
              <a:rPr lang="en-US" dirty="0" smtClean="0"/>
              <a:t/>
            </a:r>
            <a:br>
              <a:rPr lang="en-US" dirty="0" smtClean="0"/>
            </a:br>
            <a:r>
              <a:rPr lang="en-US" sz="2200" dirty="0" smtClean="0">
                <a:solidFill>
                  <a:srgbClr val="5A646E"/>
                </a:solidFill>
              </a:rPr>
              <a:t>technical difficulties: computer graphics was new </a:t>
            </a:r>
            <a:br>
              <a:rPr lang="en-US" sz="2200" dirty="0" smtClean="0">
                <a:solidFill>
                  <a:srgbClr val="5A646E"/>
                </a:solidFill>
              </a:rPr>
            </a:br>
            <a:r>
              <a:rPr lang="en-US" sz="2200" dirty="0" smtClean="0">
                <a:solidFill>
                  <a:srgbClr val="5A646E"/>
                </a:solidFill>
              </a:rPr>
              <a:t>difficulty in persuading the early clients</a:t>
            </a:r>
            <a:endParaRPr lang="en-US" dirty="0" smtClean="0">
              <a:solidFill>
                <a:srgbClr val="5A646E"/>
              </a:solidFill>
            </a:endParaRPr>
          </a:p>
          <a:p>
            <a:pPr>
              <a:lnSpc>
                <a:spcPct val="120000"/>
              </a:lnSpc>
              <a:spcBef>
                <a:spcPts val="0"/>
              </a:spcBef>
            </a:pPr>
            <a:r>
              <a:rPr lang="en-US" sz="2600" b="1" dirty="0" smtClean="0">
                <a:solidFill>
                  <a:srgbClr val="EBB441"/>
                </a:solidFill>
              </a:rPr>
              <a:t>2000</a:t>
            </a:r>
            <a:r>
              <a:rPr lang="en-US" sz="2600" dirty="0" smtClean="0"/>
              <a:t>. Grown into full featured designing software. </a:t>
            </a:r>
            <a:r>
              <a:rPr lang="en-US" sz="3000" dirty="0" smtClean="0"/>
              <a:t/>
            </a:r>
            <a:br>
              <a:rPr lang="en-US" sz="3000" dirty="0" smtClean="0"/>
            </a:br>
            <a:r>
              <a:rPr lang="en-US" sz="2200" dirty="0" smtClean="0">
                <a:solidFill>
                  <a:srgbClr val="5A646E"/>
                </a:solidFill>
              </a:rPr>
              <a:t>two technologies used in the software were also patented</a:t>
            </a:r>
            <a:endParaRPr lang="en-US" sz="2600" dirty="0" smtClean="0">
              <a:solidFill>
                <a:srgbClr val="5A646E"/>
              </a:solidFill>
            </a:endParaRPr>
          </a:p>
          <a:p>
            <a:pPr>
              <a:lnSpc>
                <a:spcPct val="120000"/>
              </a:lnSpc>
              <a:spcBef>
                <a:spcPts val="0"/>
              </a:spcBef>
            </a:pPr>
            <a:r>
              <a:rPr lang="en-US" sz="2600" b="1" dirty="0" smtClean="0">
                <a:solidFill>
                  <a:srgbClr val="EBB441"/>
                </a:solidFill>
              </a:rPr>
              <a:t>2004</a:t>
            </a:r>
            <a:r>
              <a:rPr lang="en-US" sz="2600" dirty="0" smtClean="0"/>
              <a:t>. Started spreading world-wide on word of mouth.</a:t>
            </a:r>
            <a:r>
              <a:rPr lang="en-US" dirty="0" smtClean="0"/>
              <a:t/>
            </a:r>
            <a:br>
              <a:rPr lang="en-US" dirty="0" smtClean="0"/>
            </a:br>
            <a:r>
              <a:rPr lang="en-US" sz="2200" dirty="0" smtClean="0">
                <a:solidFill>
                  <a:srgbClr val="5A646E"/>
                </a:solidFill>
              </a:rPr>
              <a:t>customers bringing in more customers</a:t>
            </a:r>
            <a:endParaRPr lang="en-US" dirty="0" smtClean="0">
              <a:solidFill>
                <a:srgbClr val="5A646E"/>
              </a:solidFill>
            </a:endParaRPr>
          </a:p>
          <a:p>
            <a:pPr>
              <a:lnSpc>
                <a:spcPct val="120000"/>
              </a:lnSpc>
              <a:spcBef>
                <a:spcPts val="0"/>
              </a:spcBef>
            </a:pPr>
            <a:r>
              <a:rPr lang="en-US" sz="2600" b="1" dirty="0" smtClean="0">
                <a:solidFill>
                  <a:srgbClr val="EBB441"/>
                </a:solidFill>
              </a:rPr>
              <a:t>2007</a:t>
            </a:r>
            <a:r>
              <a:rPr lang="en-US" sz="2600" dirty="0" smtClean="0"/>
              <a:t>. Developed new product for </a:t>
            </a:r>
            <a:r>
              <a:rPr lang="en-US" sz="2600" smtClean="0"/>
              <a:t>marketing.</a:t>
            </a:r>
            <a:endParaRPr lang="en-US" sz="26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410200"/>
            <a:ext cx="864339" cy="461665"/>
          </a:xfrm>
          <a:prstGeom prst="rect">
            <a:avLst/>
          </a:prstGeom>
          <a:noFill/>
        </p:spPr>
        <p:txBody>
          <a:bodyPr wrap="none" rtlCol="0">
            <a:spAutoFit/>
          </a:bodyPr>
          <a:lstStyle/>
          <a:p>
            <a:r>
              <a:rPr lang="en-US" sz="2400" smtClean="0"/>
              <a:t>1999</a:t>
            </a:r>
            <a:endParaRPr lang="en-US" sz="2400"/>
          </a:p>
        </p:txBody>
      </p:sp>
      <p:sp>
        <p:nvSpPr>
          <p:cNvPr id="5" name="TextBox 4"/>
          <p:cNvSpPr txBox="1"/>
          <p:nvPr/>
        </p:nvSpPr>
        <p:spPr>
          <a:xfrm>
            <a:off x="7543800" y="5410200"/>
            <a:ext cx="864339" cy="461665"/>
          </a:xfrm>
          <a:prstGeom prst="rect">
            <a:avLst/>
          </a:prstGeom>
          <a:noFill/>
        </p:spPr>
        <p:txBody>
          <a:bodyPr wrap="none" rtlCol="0">
            <a:spAutoFit/>
          </a:bodyPr>
          <a:lstStyle/>
          <a:p>
            <a:r>
              <a:rPr lang="en-US" sz="2400" smtClean="0"/>
              <a:t>2010</a:t>
            </a:r>
            <a:endParaRPr lang="en-US" sz="2400"/>
          </a:p>
        </p:txBody>
      </p:sp>
      <p:sp>
        <p:nvSpPr>
          <p:cNvPr id="6" name="TextBox 5"/>
          <p:cNvSpPr txBox="1"/>
          <p:nvPr/>
        </p:nvSpPr>
        <p:spPr>
          <a:xfrm>
            <a:off x="4164861" y="5410200"/>
            <a:ext cx="864339" cy="461665"/>
          </a:xfrm>
          <a:prstGeom prst="rect">
            <a:avLst/>
          </a:prstGeom>
          <a:noFill/>
        </p:spPr>
        <p:txBody>
          <a:bodyPr wrap="none" rtlCol="0">
            <a:spAutoFit/>
          </a:bodyPr>
          <a:lstStyle/>
          <a:p>
            <a:r>
              <a:rPr lang="en-US" sz="2400" smtClean="0"/>
              <a:t>2007</a:t>
            </a:r>
            <a:endParaRPr lang="en-US" sz="2400"/>
          </a:p>
        </p:txBody>
      </p:sp>
      <p:sp>
        <p:nvSpPr>
          <p:cNvPr id="7" name="TextBox 6"/>
          <p:cNvSpPr txBox="1"/>
          <p:nvPr/>
        </p:nvSpPr>
        <p:spPr>
          <a:xfrm>
            <a:off x="5410200" y="5410200"/>
            <a:ext cx="864339" cy="461665"/>
          </a:xfrm>
          <a:prstGeom prst="rect">
            <a:avLst/>
          </a:prstGeom>
          <a:noFill/>
        </p:spPr>
        <p:txBody>
          <a:bodyPr wrap="none" rtlCol="0">
            <a:spAutoFit/>
          </a:bodyPr>
          <a:lstStyle/>
          <a:p>
            <a:r>
              <a:rPr lang="en-US" sz="2400" smtClean="0"/>
              <a:t>2008</a:t>
            </a:r>
            <a:endParaRPr lang="en-US" sz="2400"/>
          </a:p>
        </p:txBody>
      </p:sp>
      <p:cxnSp>
        <p:nvCxnSpPr>
          <p:cNvPr id="10" name="Straight Connector 9"/>
          <p:cNvCxnSpPr/>
          <p:nvPr/>
        </p:nvCxnSpPr>
        <p:spPr>
          <a:xfrm rot="16200000" flipH="1">
            <a:off x="2019771" y="3466629"/>
            <a:ext cx="6248400" cy="77141"/>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3000" y="533400"/>
            <a:ext cx="3540265" cy="523220"/>
          </a:xfrm>
          <a:prstGeom prst="rect">
            <a:avLst/>
          </a:prstGeom>
          <a:noFill/>
          <a:ln>
            <a:solidFill>
              <a:schemeClr val="tx1"/>
            </a:solidFill>
            <a:prstDash val="dash"/>
          </a:ln>
        </p:spPr>
        <p:txBody>
          <a:bodyPr wrap="none" rtlCol="0">
            <a:spAutoFit/>
          </a:bodyPr>
          <a:lstStyle/>
          <a:p>
            <a:r>
              <a:rPr lang="en-US" sz="2800" smtClean="0"/>
              <a:t>Computer as platform</a:t>
            </a:r>
            <a:endParaRPr lang="en-US" sz="2800"/>
          </a:p>
        </p:txBody>
      </p:sp>
      <p:sp>
        <p:nvSpPr>
          <p:cNvPr id="17" name="TextBox 16"/>
          <p:cNvSpPr txBox="1"/>
          <p:nvPr/>
        </p:nvSpPr>
        <p:spPr>
          <a:xfrm>
            <a:off x="5482422" y="533400"/>
            <a:ext cx="3264548" cy="523220"/>
          </a:xfrm>
          <a:prstGeom prst="rect">
            <a:avLst/>
          </a:prstGeom>
          <a:noFill/>
          <a:ln>
            <a:solidFill>
              <a:schemeClr val="tx1"/>
            </a:solidFill>
            <a:prstDash val="dash"/>
          </a:ln>
        </p:spPr>
        <p:txBody>
          <a:bodyPr wrap="none" rtlCol="0">
            <a:spAutoFit/>
          </a:bodyPr>
          <a:lstStyle/>
          <a:p>
            <a:r>
              <a:rPr lang="en-US" sz="2800" smtClean="0"/>
              <a:t>Internet as platform</a:t>
            </a:r>
            <a:endParaRPr lang="en-US" sz="2800"/>
          </a:p>
        </p:txBody>
      </p:sp>
      <p:sp>
        <p:nvSpPr>
          <p:cNvPr id="21" name="Freeform 20"/>
          <p:cNvSpPr/>
          <p:nvPr/>
        </p:nvSpPr>
        <p:spPr>
          <a:xfrm>
            <a:off x="5867400" y="2133600"/>
            <a:ext cx="2209800" cy="3200400"/>
          </a:xfrm>
          <a:custGeom>
            <a:avLst/>
            <a:gdLst>
              <a:gd name="connsiteX0" fmla="*/ 0 w 5"/>
              <a:gd name="connsiteY0" fmla="*/ 1 h 5"/>
              <a:gd name="connsiteX1" fmla="*/ 5 w 5"/>
              <a:gd name="connsiteY1" fmla="*/ 0 h 5"/>
              <a:gd name="connsiteX2" fmla="*/ 5 w 5"/>
              <a:gd name="connsiteY2" fmla="*/ 5 h 5"/>
              <a:gd name="connsiteX3" fmla="*/ 0 w 5"/>
              <a:gd name="connsiteY3" fmla="*/ 5 h 5"/>
              <a:gd name="connsiteX4" fmla="*/ 0 w 5"/>
              <a:gd name="connsiteY4" fmla="*/ 1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1"/>
                </a:moveTo>
                <a:cubicBezTo>
                  <a:pt x="2" y="1"/>
                  <a:pt x="3" y="0"/>
                  <a:pt x="5" y="0"/>
                </a:cubicBezTo>
                <a:lnTo>
                  <a:pt x="5" y="5"/>
                </a:lnTo>
                <a:lnTo>
                  <a:pt x="0" y="5"/>
                </a:lnTo>
                <a:lnTo>
                  <a:pt x="0" y="1"/>
                </a:lnTo>
                <a:close/>
              </a:path>
            </a:pathLst>
          </a:cu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 name="Freeform 17"/>
          <p:cNvSpPr/>
          <p:nvPr/>
        </p:nvSpPr>
        <p:spPr>
          <a:xfrm>
            <a:off x="990600" y="3733800"/>
            <a:ext cx="3581400" cy="1676400"/>
          </a:xfrm>
          <a:custGeom>
            <a:avLst/>
            <a:gdLst>
              <a:gd name="connsiteX0" fmla="*/ 0 w 5"/>
              <a:gd name="connsiteY0" fmla="*/ 1 h 5"/>
              <a:gd name="connsiteX1" fmla="*/ 5 w 5"/>
              <a:gd name="connsiteY1" fmla="*/ 0 h 5"/>
              <a:gd name="connsiteX2" fmla="*/ 5 w 5"/>
              <a:gd name="connsiteY2" fmla="*/ 5 h 5"/>
              <a:gd name="connsiteX3" fmla="*/ 0 w 5"/>
              <a:gd name="connsiteY3" fmla="*/ 5 h 5"/>
              <a:gd name="connsiteX4" fmla="*/ 0 w 5"/>
              <a:gd name="connsiteY4" fmla="*/ 1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1"/>
                </a:moveTo>
                <a:cubicBezTo>
                  <a:pt x="2" y="1"/>
                  <a:pt x="3" y="0"/>
                  <a:pt x="5" y="0"/>
                </a:cubicBezTo>
                <a:lnTo>
                  <a:pt x="5" y="5"/>
                </a:lnTo>
                <a:lnTo>
                  <a:pt x="0" y="5"/>
                </a:lnTo>
                <a:lnTo>
                  <a:pt x="0" y="1"/>
                </a:lnTo>
                <a:close/>
              </a:path>
            </a:pathLst>
          </a:cu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Up Arrow 22"/>
          <p:cNvSpPr/>
          <p:nvPr/>
        </p:nvSpPr>
        <p:spPr>
          <a:xfrm>
            <a:off x="4724400" y="1828800"/>
            <a:ext cx="838200" cy="3505200"/>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smtClean="0">
                <a:latin typeface="+mj-lt"/>
              </a:rPr>
              <a:t>G R O W T H</a:t>
            </a:r>
            <a:endParaRPr lang="en-US" sz="2400" b="1">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Rough Road</a:t>
            </a:r>
            <a:endParaRPr lang="en-US" dirty="0"/>
          </a:p>
        </p:txBody>
      </p:sp>
      <p:sp>
        <p:nvSpPr>
          <p:cNvPr id="3" name="Content Placeholder 2"/>
          <p:cNvSpPr>
            <a:spLocks noGrp="1"/>
          </p:cNvSpPr>
          <p:nvPr>
            <p:ph idx="1"/>
          </p:nvPr>
        </p:nvSpPr>
        <p:spPr>
          <a:xfrm>
            <a:off x="457200" y="1882808"/>
            <a:ext cx="8229600" cy="4975192"/>
          </a:xfrm>
        </p:spPr>
        <p:txBody>
          <a:bodyPr>
            <a:normAutofit/>
          </a:bodyPr>
          <a:lstStyle/>
          <a:p>
            <a:r>
              <a:rPr lang="en-US" dirty="0" smtClean="0"/>
              <a:t>Nepal’s image as a backward country</a:t>
            </a:r>
            <a:br>
              <a:rPr lang="en-US" dirty="0" smtClean="0"/>
            </a:br>
            <a:r>
              <a:rPr lang="en-US" sz="2000" dirty="0" smtClean="0">
                <a:solidFill>
                  <a:srgbClr val="5A646E"/>
                </a:solidFill>
              </a:rPr>
              <a:t>We need several world class technology products just to wash out this image</a:t>
            </a:r>
            <a:endParaRPr lang="en-US" dirty="0" smtClean="0">
              <a:solidFill>
                <a:srgbClr val="5A646E"/>
              </a:solidFill>
            </a:endParaRPr>
          </a:p>
          <a:p>
            <a:r>
              <a:rPr lang="en-US" dirty="0" smtClean="0"/>
              <a:t>Internet cost/bandwidth</a:t>
            </a:r>
            <a:br>
              <a:rPr lang="en-US" dirty="0" smtClean="0"/>
            </a:br>
            <a:r>
              <a:rPr lang="en-US" sz="2000" dirty="0" smtClean="0"/>
              <a:t>sluggish connectivity that costs outrageously compared to other parts of the world, giving us a double blow</a:t>
            </a:r>
            <a:br>
              <a:rPr lang="en-US" sz="2000" dirty="0" smtClean="0"/>
            </a:br>
            <a:r>
              <a:rPr lang="en-US" sz="2000" dirty="0" smtClean="0">
                <a:solidFill>
                  <a:srgbClr val="5A646E"/>
                </a:solidFill>
              </a:rPr>
              <a:t>We need better internet connectivity at affordable rates to facilitate business as well as other development activities</a:t>
            </a:r>
            <a:endParaRPr lang="en-US" dirty="0" smtClean="0">
              <a:solidFill>
                <a:srgbClr val="5A646E"/>
              </a:solidFill>
            </a:endParaRPr>
          </a:p>
          <a:p>
            <a:r>
              <a:rPr lang="en-US" dirty="0" smtClean="0"/>
              <a:t>International fund transfer</a:t>
            </a:r>
            <a:br>
              <a:rPr lang="en-US" dirty="0" smtClean="0"/>
            </a:br>
            <a:r>
              <a:rPr lang="en-US" sz="2000" dirty="0" smtClean="0"/>
              <a:t>connectivity of our banks is so poor that we end up losing noteworthy amount on the way during bank transfers</a:t>
            </a:r>
            <a:br>
              <a:rPr lang="en-US" sz="2000" dirty="0" smtClean="0"/>
            </a:br>
            <a:r>
              <a:rPr lang="en-US" sz="2000" dirty="0" smtClean="0">
                <a:solidFill>
                  <a:srgbClr val="5A646E"/>
                </a:solidFill>
              </a:rPr>
              <a:t>We need access to global financial services to conduct our business efficiently</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457200" y="1882808"/>
            <a:ext cx="8229600" cy="4975192"/>
          </a:xfrm>
        </p:spPr>
        <p:txBody>
          <a:bodyPr>
            <a:noAutofit/>
          </a:bodyPr>
          <a:lstStyle/>
          <a:p>
            <a:pPr>
              <a:spcAft>
                <a:spcPts val="600"/>
              </a:spcAft>
            </a:pPr>
            <a:r>
              <a:rPr lang="en-US" sz="2000" b="1" dirty="0" smtClean="0"/>
              <a:t>ideal industry and appropriate timing.</a:t>
            </a:r>
            <a:r>
              <a:rPr lang="en-US" sz="2000" dirty="0" smtClean="0"/>
              <a:t/>
            </a:r>
            <a:br>
              <a:rPr lang="en-US" sz="2000" dirty="0" smtClean="0"/>
            </a:br>
            <a:r>
              <a:rPr lang="en-US" sz="2000" dirty="0" smtClean="0"/>
              <a:t>carpet manufacturers already had international contacts </a:t>
            </a:r>
            <a:br>
              <a:rPr lang="en-US" sz="2000" dirty="0" smtClean="0"/>
            </a:br>
            <a:r>
              <a:rPr lang="en-US" sz="2000" dirty="0" smtClean="0"/>
              <a:t>going through a troubled time of declining exports</a:t>
            </a:r>
            <a:r>
              <a:rPr lang="en-US" sz="2000" dirty="0" smtClean="0">
                <a:solidFill>
                  <a:srgbClr val="FFFF00"/>
                </a:solidFill>
              </a:rPr>
              <a:t/>
            </a:r>
            <a:br>
              <a:rPr lang="en-US" sz="2000" dirty="0" smtClean="0">
                <a:solidFill>
                  <a:srgbClr val="FFFF00"/>
                </a:solidFill>
              </a:rPr>
            </a:br>
            <a:r>
              <a:rPr lang="en-US" sz="2000" dirty="0" smtClean="0">
                <a:solidFill>
                  <a:srgbClr val="5A646E"/>
                </a:solidFill>
              </a:rPr>
              <a:t>needed to improve their process in order to reverse the trend</a:t>
            </a:r>
          </a:p>
          <a:p>
            <a:pPr>
              <a:spcAft>
                <a:spcPts val="600"/>
              </a:spcAft>
            </a:pPr>
            <a:r>
              <a:rPr lang="en-US" sz="2000" b="1" dirty="0" smtClean="0"/>
              <a:t>user centric development / personalized approach.</a:t>
            </a:r>
            <a:r>
              <a:rPr lang="en-US" sz="2000" dirty="0" smtClean="0"/>
              <a:t/>
            </a:r>
            <a:br>
              <a:rPr lang="en-US" sz="2000" dirty="0" smtClean="0"/>
            </a:br>
            <a:r>
              <a:rPr lang="en-US" sz="2000" dirty="0" smtClean="0"/>
              <a:t>we have a policy not to disclose their list</a:t>
            </a:r>
            <a:r>
              <a:rPr lang="en-US" sz="2000" dirty="0" smtClean="0">
                <a:solidFill>
                  <a:srgbClr val="FFFF00"/>
                </a:solidFill>
              </a:rPr>
              <a:t/>
            </a:r>
            <a:br>
              <a:rPr lang="en-US" sz="2000" dirty="0" smtClean="0">
                <a:solidFill>
                  <a:srgbClr val="FFFF00"/>
                </a:solidFill>
              </a:rPr>
            </a:br>
            <a:r>
              <a:rPr lang="en-US" sz="2000" dirty="0" smtClean="0">
                <a:solidFill>
                  <a:srgbClr val="5A646E"/>
                </a:solidFill>
              </a:rPr>
              <a:t>gained us word of mouth propagation world-wide</a:t>
            </a:r>
          </a:p>
          <a:p>
            <a:pPr>
              <a:spcAft>
                <a:spcPts val="600"/>
              </a:spcAft>
            </a:pPr>
            <a:r>
              <a:rPr lang="en-US" sz="2000" b="1" dirty="0" smtClean="0"/>
              <a:t>another peculiar policy: all updates free of cost. </a:t>
            </a:r>
            <a:r>
              <a:rPr lang="en-US" sz="2000" dirty="0" smtClean="0"/>
              <a:t/>
            </a:r>
            <a:br>
              <a:rPr lang="en-US" sz="2000" dirty="0" smtClean="0"/>
            </a:br>
            <a:r>
              <a:rPr lang="en-US" sz="2000" dirty="0" smtClean="0"/>
              <a:t>loss in “upgrade” revenue &lt; the goodwill of our clients</a:t>
            </a:r>
            <a:br>
              <a:rPr lang="en-US" sz="2000" dirty="0" smtClean="0"/>
            </a:br>
            <a:r>
              <a:rPr lang="en-US" sz="2000" dirty="0" smtClean="0"/>
              <a:t>our users are our promoters = no ads needed</a:t>
            </a:r>
            <a:r>
              <a:rPr lang="en-US" sz="2000" dirty="0" smtClean="0">
                <a:solidFill>
                  <a:srgbClr val="FFFF00"/>
                </a:solidFill>
              </a:rPr>
              <a:t/>
            </a:r>
            <a:br>
              <a:rPr lang="en-US" sz="2000" dirty="0" smtClean="0">
                <a:solidFill>
                  <a:srgbClr val="FFFF00"/>
                </a:solidFill>
              </a:rPr>
            </a:br>
            <a:r>
              <a:rPr lang="en-US" sz="2000" dirty="0" smtClean="0">
                <a:solidFill>
                  <a:srgbClr val="5A646E"/>
                </a:solidFill>
              </a:rPr>
              <a:t>a product made successful by the people who use it</a:t>
            </a:r>
          </a:p>
          <a:p>
            <a:r>
              <a:rPr lang="en-US" sz="2000" b="1" dirty="0" smtClean="0"/>
              <a:t>continued learning and exploration.</a:t>
            </a:r>
            <a:r>
              <a:rPr lang="en-US" sz="2000" dirty="0" smtClean="0"/>
              <a:t/>
            </a:r>
            <a:br>
              <a:rPr lang="en-US" sz="2000" dirty="0" smtClean="0"/>
            </a:br>
            <a:r>
              <a:rPr lang="en-US" sz="2000" dirty="0" smtClean="0"/>
              <a:t>newer and transforming ideas</a:t>
            </a:r>
            <a:r>
              <a:rPr lang="en-US" sz="2000" dirty="0" smtClean="0">
                <a:solidFill>
                  <a:srgbClr val="FFFF00"/>
                </a:solidFill>
              </a:rPr>
              <a:t/>
            </a:r>
            <a:br>
              <a:rPr lang="en-US" sz="2000" dirty="0" smtClean="0">
                <a:solidFill>
                  <a:srgbClr val="FFFF00"/>
                </a:solidFill>
              </a:rPr>
            </a:br>
            <a:r>
              <a:rPr lang="en-US" sz="2000" dirty="0" smtClean="0">
                <a:solidFill>
                  <a:srgbClr val="5A646E"/>
                </a:solidFill>
              </a:rPr>
              <a:t>ahead of time innovation</a:t>
            </a:r>
            <a:endParaRPr lang="en-US" sz="2000" dirty="0">
              <a:solidFill>
                <a:srgbClr val="5A646E"/>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rot="16200000" flipH="1">
            <a:off x="352883" y="3390430"/>
            <a:ext cx="6248400" cy="77141"/>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712" y="457201"/>
            <a:ext cx="2487348" cy="523220"/>
          </a:xfrm>
          <a:prstGeom prst="rect">
            <a:avLst/>
          </a:prstGeom>
          <a:noFill/>
          <a:ln>
            <a:solidFill>
              <a:schemeClr val="tx1"/>
            </a:solidFill>
            <a:prstDash val="dash"/>
          </a:ln>
        </p:spPr>
        <p:txBody>
          <a:bodyPr wrap="none" rtlCol="0">
            <a:spAutoFit/>
          </a:bodyPr>
          <a:lstStyle/>
          <a:p>
            <a:r>
              <a:rPr lang="en-US" sz="2800" smtClean="0"/>
              <a:t>Right first time</a:t>
            </a:r>
            <a:endParaRPr lang="en-US" sz="2800"/>
          </a:p>
        </p:txBody>
      </p:sp>
      <p:sp>
        <p:nvSpPr>
          <p:cNvPr id="17" name="TextBox 16"/>
          <p:cNvSpPr txBox="1"/>
          <p:nvPr/>
        </p:nvSpPr>
        <p:spPr>
          <a:xfrm>
            <a:off x="3895712" y="457201"/>
            <a:ext cx="3343288" cy="523220"/>
          </a:xfrm>
          <a:prstGeom prst="rect">
            <a:avLst/>
          </a:prstGeom>
          <a:noFill/>
          <a:ln>
            <a:solidFill>
              <a:schemeClr val="tx1"/>
            </a:solidFill>
            <a:prstDash val="dash"/>
          </a:ln>
        </p:spPr>
        <p:txBody>
          <a:bodyPr wrap="none" rtlCol="0">
            <a:spAutoFit/>
          </a:bodyPr>
          <a:lstStyle/>
          <a:p>
            <a:r>
              <a:rPr lang="en-US" sz="2800" smtClean="0"/>
              <a:t>Error and correction</a:t>
            </a:r>
            <a:endParaRPr lang="en-US" sz="2800"/>
          </a:p>
        </p:txBody>
      </p:sp>
      <p:sp>
        <p:nvSpPr>
          <p:cNvPr id="12" name="TextBox 11"/>
          <p:cNvSpPr txBox="1"/>
          <p:nvPr/>
        </p:nvSpPr>
        <p:spPr>
          <a:xfrm>
            <a:off x="533400" y="1510605"/>
            <a:ext cx="2895600" cy="1384995"/>
          </a:xfrm>
          <a:prstGeom prst="rect">
            <a:avLst/>
          </a:prstGeom>
          <a:noFill/>
        </p:spPr>
        <p:txBody>
          <a:bodyPr wrap="square" rtlCol="0">
            <a:spAutoFit/>
          </a:bodyPr>
          <a:lstStyle/>
          <a:p>
            <a:r>
              <a:rPr lang="en-US" sz="2800" smtClean="0">
                <a:latin typeface="+mj-lt"/>
              </a:rPr>
              <a:t>Needs a lot of </a:t>
            </a:r>
          </a:p>
          <a:p>
            <a:r>
              <a:rPr lang="en-US" sz="2800" smtClean="0">
                <a:latin typeface="+mj-lt"/>
              </a:rPr>
              <a:t>capital and resources</a:t>
            </a:r>
            <a:endParaRPr lang="en-US" sz="2800">
              <a:latin typeface="+mj-lt"/>
            </a:endParaRPr>
          </a:p>
        </p:txBody>
      </p:sp>
      <p:sp>
        <p:nvSpPr>
          <p:cNvPr id="14" name="&quot;No&quot; Symbol 13"/>
          <p:cNvSpPr/>
          <p:nvPr/>
        </p:nvSpPr>
        <p:spPr>
          <a:xfrm>
            <a:off x="228600" y="3505200"/>
            <a:ext cx="3048000" cy="3048000"/>
          </a:xfrm>
          <a:prstGeom prst="noSmoking">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smtClean="0">
                <a:latin typeface="+mj-lt"/>
              </a:rPr>
              <a:t>Not a suitable model for small innovators</a:t>
            </a:r>
          </a:p>
          <a:p>
            <a:pPr algn="ctr"/>
            <a:endParaRPr lang="en-US" sz="2800">
              <a:solidFill>
                <a:schemeClr val="tx1"/>
              </a:solidFill>
              <a:latin typeface="+mj-lt"/>
            </a:endParaRPr>
          </a:p>
        </p:txBody>
      </p:sp>
      <p:sp>
        <p:nvSpPr>
          <p:cNvPr id="15" name="TextBox 14"/>
          <p:cNvSpPr txBox="1"/>
          <p:nvPr/>
        </p:nvSpPr>
        <p:spPr>
          <a:xfrm>
            <a:off x="3952369" y="1524000"/>
            <a:ext cx="5191631" cy="954107"/>
          </a:xfrm>
          <a:prstGeom prst="rect">
            <a:avLst/>
          </a:prstGeom>
          <a:noFill/>
        </p:spPr>
        <p:txBody>
          <a:bodyPr wrap="square" rtlCol="0">
            <a:spAutoFit/>
          </a:bodyPr>
          <a:lstStyle/>
          <a:p>
            <a:r>
              <a:rPr lang="en-US" sz="2800" smtClean="0">
                <a:latin typeface="+mj-lt"/>
              </a:rPr>
              <a:t>Make mistakes but quickly learn and correct</a:t>
            </a:r>
            <a:endParaRPr lang="en-US" sz="2800">
              <a:latin typeface="+mj-lt"/>
            </a:endParaRPr>
          </a:p>
        </p:txBody>
      </p:sp>
      <p:sp>
        <p:nvSpPr>
          <p:cNvPr id="19" name="TextBox 18"/>
          <p:cNvSpPr txBox="1"/>
          <p:nvPr/>
        </p:nvSpPr>
        <p:spPr>
          <a:xfrm>
            <a:off x="3952369" y="3505200"/>
            <a:ext cx="5191631" cy="954107"/>
          </a:xfrm>
          <a:prstGeom prst="rect">
            <a:avLst/>
          </a:prstGeom>
          <a:noFill/>
        </p:spPr>
        <p:txBody>
          <a:bodyPr wrap="square" rtlCol="0">
            <a:spAutoFit/>
          </a:bodyPr>
          <a:lstStyle/>
          <a:p>
            <a:r>
              <a:rPr lang="en-US" sz="2800" smtClean="0">
                <a:latin typeface="+mj-lt"/>
              </a:rPr>
              <a:t>Redefine excellence through addition of valuable features</a:t>
            </a:r>
            <a:endParaRPr lang="en-US" sz="2800">
              <a:latin typeface="+mj-lt"/>
            </a:endParaRPr>
          </a:p>
        </p:txBody>
      </p:sp>
      <p:sp>
        <p:nvSpPr>
          <p:cNvPr id="20" name="TextBox 19"/>
          <p:cNvSpPr txBox="1"/>
          <p:nvPr/>
        </p:nvSpPr>
        <p:spPr>
          <a:xfrm>
            <a:off x="3952369" y="2514600"/>
            <a:ext cx="5191631" cy="954107"/>
          </a:xfrm>
          <a:prstGeom prst="rect">
            <a:avLst/>
          </a:prstGeom>
          <a:noFill/>
        </p:spPr>
        <p:txBody>
          <a:bodyPr wrap="square" rtlCol="0">
            <a:spAutoFit/>
          </a:bodyPr>
          <a:lstStyle/>
          <a:p>
            <a:r>
              <a:rPr lang="en-US" sz="2800" smtClean="0">
                <a:latin typeface="+mj-lt"/>
              </a:rPr>
              <a:t>Identify inefficiencies and eliminate through new technology</a:t>
            </a:r>
            <a:endParaRPr lang="en-US" sz="2800">
              <a:latin typeface="+mj-lt"/>
            </a:endParaRPr>
          </a:p>
        </p:txBody>
      </p:sp>
      <p:sp>
        <p:nvSpPr>
          <p:cNvPr id="22" name="TextBox 21"/>
          <p:cNvSpPr txBox="1"/>
          <p:nvPr/>
        </p:nvSpPr>
        <p:spPr>
          <a:xfrm>
            <a:off x="3952368" y="4572000"/>
            <a:ext cx="5191631" cy="954107"/>
          </a:xfrm>
          <a:prstGeom prst="rect">
            <a:avLst/>
          </a:prstGeom>
          <a:noFill/>
        </p:spPr>
        <p:txBody>
          <a:bodyPr wrap="square" rtlCol="0">
            <a:spAutoFit/>
          </a:bodyPr>
          <a:lstStyle/>
          <a:p>
            <a:r>
              <a:rPr lang="en-US" sz="2800" smtClean="0">
                <a:latin typeface="+mj-lt"/>
              </a:rPr>
              <a:t>Anticipate future and prepare accordingly</a:t>
            </a:r>
            <a:endParaRPr lang="en-US" sz="280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rot="16200000" flipH="1">
            <a:off x="3042985" y="1823784"/>
            <a:ext cx="3048001" cy="1003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80428" y="381000"/>
            <a:ext cx="2171941" cy="523220"/>
          </a:xfrm>
          <a:prstGeom prst="rect">
            <a:avLst/>
          </a:prstGeom>
          <a:noFill/>
          <a:ln>
            <a:solidFill>
              <a:schemeClr val="tx1"/>
            </a:solidFill>
            <a:prstDash val="dash"/>
          </a:ln>
        </p:spPr>
        <p:txBody>
          <a:bodyPr wrap="none" rtlCol="0">
            <a:spAutoFit/>
          </a:bodyPr>
          <a:lstStyle/>
          <a:p>
            <a:r>
              <a:rPr lang="en-US" sz="2800" smtClean="0"/>
              <a:t>Hard Science</a:t>
            </a:r>
            <a:endParaRPr lang="en-US" sz="2800"/>
          </a:p>
        </p:txBody>
      </p:sp>
      <p:sp>
        <p:nvSpPr>
          <p:cNvPr id="17" name="TextBox 16"/>
          <p:cNvSpPr txBox="1"/>
          <p:nvPr/>
        </p:nvSpPr>
        <p:spPr>
          <a:xfrm>
            <a:off x="5095369" y="381000"/>
            <a:ext cx="1677062" cy="523220"/>
          </a:xfrm>
          <a:prstGeom prst="rect">
            <a:avLst/>
          </a:prstGeom>
          <a:noFill/>
          <a:ln>
            <a:solidFill>
              <a:schemeClr val="tx1"/>
            </a:solidFill>
            <a:prstDash val="dash"/>
          </a:ln>
        </p:spPr>
        <p:txBody>
          <a:bodyPr wrap="none" rtlCol="0">
            <a:spAutoFit/>
          </a:bodyPr>
          <a:lstStyle/>
          <a:p>
            <a:r>
              <a:rPr lang="en-US" sz="2800" smtClean="0"/>
              <a:t>Soft Skills</a:t>
            </a:r>
            <a:endParaRPr lang="en-US" sz="2800"/>
          </a:p>
        </p:txBody>
      </p:sp>
      <p:graphicFrame>
        <p:nvGraphicFramePr>
          <p:cNvPr id="21" name="Diagram 20"/>
          <p:cNvGraphicFramePr/>
          <p:nvPr/>
        </p:nvGraphicFramePr>
        <p:xfrm>
          <a:off x="0" y="1219200"/>
          <a:ext cx="9144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p:cNvSpPr txBox="1"/>
          <p:nvPr/>
        </p:nvSpPr>
        <p:spPr>
          <a:xfrm>
            <a:off x="1143001" y="5334000"/>
            <a:ext cx="3429000" cy="1077218"/>
          </a:xfrm>
          <a:prstGeom prst="rect">
            <a:avLst/>
          </a:prstGeom>
          <a:noFill/>
          <a:ln>
            <a:solidFill>
              <a:srgbClr val="E90062"/>
            </a:solidFill>
            <a:prstDash val="dash"/>
          </a:ln>
        </p:spPr>
        <p:txBody>
          <a:bodyPr wrap="square" rtlCol="0">
            <a:spAutoFit/>
          </a:bodyPr>
          <a:lstStyle/>
          <a:p>
            <a:r>
              <a:rPr lang="en-US" sz="3200" smtClean="0"/>
              <a:t>exactly what </a:t>
            </a:r>
          </a:p>
          <a:p>
            <a:r>
              <a:rPr lang="en-US" sz="3200" smtClean="0"/>
              <a:t>customers need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Business\Galaincha Documents\galaincha.gif"/>
          <p:cNvPicPr>
            <a:picLocks noChangeAspect="1" noChangeArrowheads="1"/>
          </p:cNvPicPr>
          <p:nvPr/>
        </p:nvPicPr>
        <p:blipFill>
          <a:blip r:embed="rId2"/>
          <a:srcRect/>
          <a:stretch>
            <a:fillRect/>
          </a:stretch>
        </p:blipFill>
        <p:spPr bwMode="auto">
          <a:xfrm>
            <a:off x="5757001" y="5380037"/>
            <a:ext cx="3386999" cy="1477963"/>
          </a:xfrm>
          <a:prstGeom prst="rect">
            <a:avLst/>
          </a:prstGeom>
          <a:noFill/>
        </p:spPr>
      </p:pic>
      <p:pic>
        <p:nvPicPr>
          <p:cNvPr id="10" name="Picture 3"/>
          <p:cNvPicPr>
            <a:picLocks noChangeAspect="1" noChangeArrowheads="1"/>
          </p:cNvPicPr>
          <p:nvPr/>
        </p:nvPicPr>
        <p:blipFill>
          <a:blip r:embed="rId3"/>
          <a:srcRect/>
          <a:stretch>
            <a:fillRect/>
          </a:stretch>
        </p:blipFill>
        <p:spPr bwMode="auto">
          <a:xfrm>
            <a:off x="3241102" y="0"/>
            <a:ext cx="5902898" cy="1143000"/>
          </a:xfrm>
          <a:prstGeom prst="rect">
            <a:avLst/>
          </a:prstGeom>
          <a:noFill/>
          <a:ln w="9525">
            <a:noFill/>
            <a:miter lim="800000"/>
            <a:headEnd/>
            <a:tailEnd/>
          </a:ln>
          <a:effectLst/>
        </p:spPr>
      </p:pic>
      <p:graphicFrame>
        <p:nvGraphicFramePr>
          <p:cNvPr id="7" name="Diagram 6"/>
          <p:cNvGraphicFramePr/>
          <p:nvPr/>
        </p:nvGraphicFramePr>
        <p:xfrm>
          <a:off x="0" y="685800"/>
          <a:ext cx="9144000" cy="523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38400" y="1397000"/>
          <a:ext cx="4191000" cy="4013196"/>
        </p:xfrm>
        <a:graphic>
          <a:graphicData uri="http://schemas.openxmlformats.org/drawingml/2006/table">
            <a:tbl>
              <a:tblPr firstRow="1" bandRow="1">
                <a:tableStyleId>{2D5ABB26-0587-4C30-8999-92F81FD0307C}</a:tableStyleId>
              </a:tblPr>
              <a:tblGrid>
                <a:gridCol w="419100"/>
                <a:gridCol w="419100"/>
                <a:gridCol w="419100"/>
                <a:gridCol w="419100"/>
                <a:gridCol w="419100"/>
                <a:gridCol w="419100"/>
                <a:gridCol w="419100"/>
                <a:gridCol w="419100"/>
                <a:gridCol w="419100"/>
                <a:gridCol w="419100"/>
              </a:tblGrid>
              <a:tr h="402422">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r>
              <a:tr h="402422">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r>
              <a:tr h="396910">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r>
              <a:tr h="396910">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r>
              <a:tr h="402422">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r>
              <a:tr h="402422">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r>
              <a:tr h="402422">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r>
              <a:tr h="402422">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r>
              <a:tr h="402422">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r>
              <a:tr h="402422">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endParaRPr lang="en-US">
                        <a:ln>
                          <a:solidFill>
                            <a:schemeClr val="tx1">
                              <a:lumMod val="65000"/>
                              <a:lumOff val="35000"/>
                            </a:schemeClr>
                          </a:solidFill>
                        </a:ln>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r>
            </a:tbl>
          </a:graphicData>
        </a:graphic>
      </p:graphicFrame>
      <p:sp>
        <p:nvSpPr>
          <p:cNvPr id="4" name="Rectangle 3"/>
          <p:cNvSpPr/>
          <p:nvPr/>
        </p:nvSpPr>
        <p:spPr>
          <a:xfrm rot="16200000">
            <a:off x="186466" y="3325311"/>
            <a:ext cx="3520470" cy="954107"/>
          </a:xfrm>
          <a:prstGeom prst="rect">
            <a:avLst/>
          </a:prstGeom>
        </p:spPr>
        <p:txBody>
          <a:bodyPr wrap="square">
            <a:spAutoFit/>
          </a:bodyPr>
          <a:lstStyle/>
          <a:p>
            <a:r>
              <a:rPr lang="en-US" sz="2800" smtClean="0">
                <a:latin typeface="+mj-lt"/>
              </a:rPr>
              <a:t>High technology and knowledge intensity</a:t>
            </a:r>
            <a:endParaRPr lang="en-US" sz="2800">
              <a:latin typeface="+mj-lt"/>
            </a:endParaRPr>
          </a:p>
        </p:txBody>
      </p:sp>
      <p:sp>
        <p:nvSpPr>
          <p:cNvPr id="5" name="Rectangle 4"/>
          <p:cNvSpPr/>
          <p:nvPr/>
        </p:nvSpPr>
        <p:spPr>
          <a:xfrm>
            <a:off x="2362200" y="5486400"/>
            <a:ext cx="2436693" cy="830997"/>
          </a:xfrm>
          <a:prstGeom prst="rect">
            <a:avLst/>
          </a:prstGeom>
        </p:spPr>
        <p:txBody>
          <a:bodyPr wrap="none">
            <a:spAutoFit/>
          </a:bodyPr>
          <a:lstStyle/>
          <a:p>
            <a:r>
              <a:rPr lang="en-US" sz="2400" smtClean="0">
                <a:latin typeface="+mj-lt"/>
              </a:rPr>
              <a:t>Entrepreneurship </a:t>
            </a:r>
          </a:p>
          <a:p>
            <a:r>
              <a:rPr lang="en-US" sz="2400" smtClean="0">
                <a:latin typeface="+mj-lt"/>
              </a:rPr>
              <a:t>and innovation</a:t>
            </a:r>
            <a:endParaRPr lang="en-US" sz="2400">
              <a:latin typeface="+mj-lt"/>
            </a:endParaRPr>
          </a:p>
        </p:txBody>
      </p:sp>
      <p:sp>
        <p:nvSpPr>
          <p:cNvPr id="5122" name="AutoShape 2"/>
          <p:cNvSpPr>
            <a:spLocks noChangeArrowheads="1"/>
          </p:cNvSpPr>
          <p:nvPr/>
        </p:nvSpPr>
        <p:spPr bwMode="auto">
          <a:xfrm>
            <a:off x="533400" y="228600"/>
            <a:ext cx="1762125" cy="1066800"/>
          </a:xfrm>
          <a:prstGeom prst="wedgeRoundRectCallout">
            <a:avLst>
              <a:gd name="adj1" fmla="val 67405"/>
              <a:gd name="adj2" fmla="val 76658"/>
              <a:gd name="adj3" fmla="val 16667"/>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2800" smtClean="0">
                <a:latin typeface="Calibri" pitchFamily="34" charset="0"/>
                <a:cs typeface="Arial" pitchFamily="34" charset="0"/>
              </a:rPr>
              <a:t>We can’t catch up</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5123" name="AutoShape 3"/>
          <p:cNvSpPr>
            <a:spLocks noChangeArrowheads="1"/>
          </p:cNvSpPr>
          <p:nvPr/>
        </p:nvSpPr>
        <p:spPr bwMode="auto">
          <a:xfrm>
            <a:off x="6858000" y="4343400"/>
            <a:ext cx="2133600" cy="1524000"/>
          </a:xfrm>
          <a:prstGeom prst="wedgeRoundRectCallout">
            <a:avLst>
              <a:gd name="adj1" fmla="val -69138"/>
              <a:gd name="adj2" fmla="val 8419"/>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Arial" pitchFamily="34" charset="0"/>
                <a:cs typeface="Arial" pitchFamily="34" charset="0"/>
              </a:rPr>
              <a:t>quickly and cheaply imitated</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5124" name="AutoShape 4"/>
          <p:cNvSpPr>
            <a:spLocks noChangeArrowheads="1"/>
          </p:cNvSpPr>
          <p:nvPr/>
        </p:nvSpPr>
        <p:spPr bwMode="auto">
          <a:xfrm>
            <a:off x="6781800" y="76200"/>
            <a:ext cx="2133600" cy="1524000"/>
          </a:xfrm>
          <a:prstGeom prst="wedgeRoundRectCallout">
            <a:avLst>
              <a:gd name="adj1" fmla="val -68922"/>
              <a:gd name="adj2" fmla="val 50745"/>
              <a:gd name="adj3"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Arial" pitchFamily="34" charset="0"/>
                <a:cs typeface="Arial" pitchFamily="34" charset="0"/>
              </a:rPr>
              <a:t>High tech innovation and service</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9" name="Flowchart: Extract 8"/>
          <p:cNvSpPr/>
          <p:nvPr/>
        </p:nvSpPr>
        <p:spPr>
          <a:xfrm>
            <a:off x="1600200" y="1828800"/>
            <a:ext cx="762000" cy="533400"/>
          </a:xfrm>
          <a:prstGeom prst="flowChartExtra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Flowchart: Extract 9"/>
          <p:cNvSpPr/>
          <p:nvPr/>
        </p:nvSpPr>
        <p:spPr>
          <a:xfrm rot="5400000">
            <a:off x="4610100" y="5600700"/>
            <a:ext cx="762000" cy="533400"/>
          </a:xfrm>
          <a:prstGeom prst="flowChartExtra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3"/>
          <p:cNvPicPr>
            <a:picLocks noChangeAspect="1" noChangeArrowheads="1"/>
          </p:cNvPicPr>
          <p:nvPr/>
        </p:nvPicPr>
        <p:blipFill>
          <a:blip r:embed="rId2"/>
          <a:srcRect/>
          <a:stretch>
            <a:fillRect/>
          </a:stretch>
        </p:blipFill>
        <p:spPr bwMode="auto">
          <a:xfrm>
            <a:off x="0" y="5181600"/>
            <a:ext cx="2235200" cy="1676400"/>
          </a:xfrm>
          <a:prstGeom prst="rect">
            <a:avLst/>
          </a:prstGeom>
          <a:noFill/>
          <a:ln w="9525">
            <a:noFill/>
            <a:miter lim="800000"/>
            <a:headEnd/>
            <a:tailEnd/>
          </a:ln>
          <a:effectLst/>
        </p:spPr>
      </p:pic>
      <p:pic>
        <p:nvPicPr>
          <p:cNvPr id="45" name="Picture 3"/>
          <p:cNvPicPr>
            <a:picLocks noChangeAspect="1" noChangeArrowheads="1"/>
          </p:cNvPicPr>
          <p:nvPr/>
        </p:nvPicPr>
        <p:blipFill>
          <a:blip r:embed="rId2"/>
          <a:srcRect/>
          <a:stretch>
            <a:fillRect/>
          </a:stretch>
        </p:blipFill>
        <p:spPr bwMode="auto">
          <a:xfrm>
            <a:off x="6908800" y="5181600"/>
            <a:ext cx="2235200" cy="1676400"/>
          </a:xfrm>
          <a:prstGeom prst="rect">
            <a:avLst/>
          </a:prstGeom>
          <a:noFill/>
          <a:ln w="9525">
            <a:noFill/>
            <a:miter lim="800000"/>
            <a:headEnd/>
            <a:tailEnd/>
          </a:ln>
          <a:effectLst/>
        </p:spPr>
      </p:pic>
      <p:sp>
        <p:nvSpPr>
          <p:cNvPr id="43" name="Rectangle 42"/>
          <p:cNvSpPr/>
          <p:nvPr/>
        </p:nvSpPr>
        <p:spPr>
          <a:xfrm>
            <a:off x="2286000" y="0"/>
            <a:ext cx="4648200" cy="6858000"/>
          </a:xfrm>
          <a:prstGeom prst="rect">
            <a:avLst/>
          </a:prstGeom>
          <a:solidFill>
            <a:schemeClr val="accent1">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ttp://www.polyvore.com/cgi/img-thing?.out=jpg&amp;size=l&amp;tid=11865452"/>
          <p:cNvPicPr>
            <a:picLocks noChangeAspect="1" noChangeArrowheads="1"/>
          </p:cNvPicPr>
          <p:nvPr/>
        </p:nvPicPr>
        <p:blipFill>
          <a:blip r:embed="rId3"/>
          <a:srcRect/>
          <a:stretch>
            <a:fillRect/>
          </a:stretch>
        </p:blipFill>
        <p:spPr bwMode="auto">
          <a:xfrm>
            <a:off x="76200" y="609600"/>
            <a:ext cx="1905000" cy="1905000"/>
          </a:xfrm>
          <a:prstGeom prst="rect">
            <a:avLst/>
          </a:prstGeom>
          <a:noFill/>
        </p:spPr>
      </p:pic>
      <p:pic>
        <p:nvPicPr>
          <p:cNvPr id="5" name="Picture 2"/>
          <p:cNvPicPr>
            <a:picLocks noChangeAspect="1" noChangeArrowheads="1"/>
          </p:cNvPicPr>
          <p:nvPr/>
        </p:nvPicPr>
        <p:blipFill>
          <a:blip r:embed="rId4"/>
          <a:srcRect l="28261" b="17391"/>
          <a:stretch>
            <a:fillRect/>
          </a:stretch>
        </p:blipFill>
        <p:spPr bwMode="auto">
          <a:xfrm>
            <a:off x="0" y="2590799"/>
            <a:ext cx="1676400" cy="1447800"/>
          </a:xfrm>
          <a:prstGeom prst="rect">
            <a:avLst/>
          </a:prstGeom>
          <a:noFill/>
          <a:ln w="9525">
            <a:noFill/>
            <a:miter lim="800000"/>
            <a:headEnd/>
            <a:tailEnd/>
          </a:ln>
          <a:effectLst/>
        </p:spPr>
      </p:pic>
      <p:pic>
        <p:nvPicPr>
          <p:cNvPr id="6" name="Picture 2" descr="E:\Business\Galaincha Documents\galaincha.gif"/>
          <p:cNvPicPr>
            <a:picLocks noChangeAspect="1" noChangeArrowheads="1"/>
          </p:cNvPicPr>
          <p:nvPr/>
        </p:nvPicPr>
        <p:blipFill>
          <a:blip r:embed="rId5"/>
          <a:srcRect/>
          <a:stretch>
            <a:fillRect/>
          </a:stretch>
        </p:blipFill>
        <p:spPr bwMode="auto">
          <a:xfrm>
            <a:off x="0" y="4038600"/>
            <a:ext cx="2270125" cy="990600"/>
          </a:xfrm>
          <a:prstGeom prst="rect">
            <a:avLst/>
          </a:prstGeom>
          <a:noFill/>
        </p:spPr>
      </p:pic>
      <p:sp>
        <p:nvSpPr>
          <p:cNvPr id="7" name="TextBox 6"/>
          <p:cNvSpPr txBox="1"/>
          <p:nvPr/>
        </p:nvSpPr>
        <p:spPr>
          <a:xfrm>
            <a:off x="2248889" y="533399"/>
            <a:ext cx="2399311" cy="523220"/>
          </a:xfrm>
          <a:prstGeom prst="rect">
            <a:avLst/>
          </a:prstGeom>
          <a:noFill/>
          <a:ln>
            <a:solidFill>
              <a:schemeClr val="tx1"/>
            </a:solidFill>
            <a:prstDash val="dash"/>
          </a:ln>
        </p:spPr>
        <p:txBody>
          <a:bodyPr wrap="none" rtlCol="0">
            <a:spAutoFit/>
          </a:bodyPr>
          <a:lstStyle/>
          <a:p>
            <a:pPr algn="ctr"/>
            <a:r>
              <a:rPr lang="en-US" sz="2800" smtClean="0"/>
              <a:t>Key Resources</a:t>
            </a:r>
            <a:endParaRPr lang="en-US" sz="2800"/>
          </a:p>
        </p:txBody>
      </p:sp>
      <p:sp>
        <p:nvSpPr>
          <p:cNvPr id="8" name="TextBox 7"/>
          <p:cNvSpPr txBox="1"/>
          <p:nvPr/>
        </p:nvSpPr>
        <p:spPr>
          <a:xfrm>
            <a:off x="4648200" y="533399"/>
            <a:ext cx="2286000" cy="523220"/>
          </a:xfrm>
          <a:prstGeom prst="rect">
            <a:avLst/>
          </a:prstGeom>
          <a:noFill/>
          <a:ln>
            <a:solidFill>
              <a:schemeClr val="tx1"/>
            </a:solidFill>
            <a:prstDash val="dash"/>
          </a:ln>
        </p:spPr>
        <p:txBody>
          <a:bodyPr wrap="square" rtlCol="0">
            <a:spAutoFit/>
          </a:bodyPr>
          <a:lstStyle/>
          <a:p>
            <a:pPr algn="ctr"/>
            <a:r>
              <a:rPr lang="en-US" sz="2800" smtClean="0"/>
              <a:t>Replication</a:t>
            </a:r>
            <a:endParaRPr lang="en-US" sz="2800"/>
          </a:p>
        </p:txBody>
      </p:sp>
      <p:sp>
        <p:nvSpPr>
          <p:cNvPr id="9" name="TextBox 8"/>
          <p:cNvSpPr txBox="1"/>
          <p:nvPr/>
        </p:nvSpPr>
        <p:spPr>
          <a:xfrm>
            <a:off x="6934200" y="533399"/>
            <a:ext cx="2209800" cy="523220"/>
          </a:xfrm>
          <a:prstGeom prst="rect">
            <a:avLst/>
          </a:prstGeom>
          <a:noFill/>
          <a:ln>
            <a:solidFill>
              <a:schemeClr val="tx1"/>
            </a:solidFill>
            <a:prstDash val="dash"/>
          </a:ln>
        </p:spPr>
        <p:txBody>
          <a:bodyPr wrap="square" rtlCol="0">
            <a:spAutoFit/>
          </a:bodyPr>
          <a:lstStyle/>
          <a:p>
            <a:pPr algn="ctr"/>
            <a:r>
              <a:rPr lang="en-US" sz="2800" smtClean="0"/>
              <a:t>Value Added</a:t>
            </a:r>
            <a:endParaRPr lang="en-US" sz="2800"/>
          </a:p>
        </p:txBody>
      </p:sp>
      <p:cxnSp>
        <p:nvCxnSpPr>
          <p:cNvPr id="10" name="Straight Connector 9"/>
          <p:cNvCxnSpPr/>
          <p:nvPr/>
        </p:nvCxnSpPr>
        <p:spPr>
          <a:xfrm rot="16200000" flipH="1">
            <a:off x="1562571" y="3619029"/>
            <a:ext cx="6248400" cy="77141"/>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0" y="1066800"/>
            <a:ext cx="904478" cy="400110"/>
          </a:xfrm>
          <a:prstGeom prst="rect">
            <a:avLst/>
          </a:prstGeom>
          <a:noFill/>
        </p:spPr>
        <p:txBody>
          <a:bodyPr wrap="none" rtlCol="0">
            <a:spAutoFit/>
          </a:bodyPr>
          <a:lstStyle/>
          <a:p>
            <a:r>
              <a:rPr lang="en-US" sz="2000" smtClean="0"/>
              <a:t>Capital</a:t>
            </a:r>
            <a:endParaRPr lang="en-US" sz="2000"/>
          </a:p>
        </p:txBody>
      </p:sp>
      <p:sp>
        <p:nvSpPr>
          <p:cNvPr id="14" name="TextBox 13"/>
          <p:cNvSpPr txBox="1"/>
          <p:nvPr/>
        </p:nvSpPr>
        <p:spPr>
          <a:xfrm>
            <a:off x="3124200" y="1066800"/>
            <a:ext cx="1570815" cy="400110"/>
          </a:xfrm>
          <a:prstGeom prst="rect">
            <a:avLst/>
          </a:prstGeom>
          <a:noFill/>
        </p:spPr>
        <p:txBody>
          <a:bodyPr wrap="none" rtlCol="0">
            <a:spAutoFit/>
          </a:bodyPr>
          <a:lstStyle/>
          <a:p>
            <a:r>
              <a:rPr lang="en-US" sz="2000" smtClean="0"/>
              <a:t>Raw Material</a:t>
            </a:r>
            <a:endParaRPr lang="en-US" sz="2000"/>
          </a:p>
        </p:txBody>
      </p:sp>
      <p:sp>
        <p:nvSpPr>
          <p:cNvPr id="15" name="TextBox 14"/>
          <p:cNvSpPr txBox="1"/>
          <p:nvPr/>
        </p:nvSpPr>
        <p:spPr>
          <a:xfrm>
            <a:off x="4936364" y="1066800"/>
            <a:ext cx="702436" cy="400110"/>
          </a:xfrm>
          <a:prstGeom prst="rect">
            <a:avLst/>
          </a:prstGeom>
          <a:noFill/>
        </p:spPr>
        <p:txBody>
          <a:bodyPr wrap="none" rtlCol="0">
            <a:spAutoFit/>
          </a:bodyPr>
          <a:lstStyle/>
          <a:p>
            <a:r>
              <a:rPr lang="en-US" sz="2000" smtClean="0"/>
              <a:t>Time</a:t>
            </a:r>
            <a:endParaRPr lang="en-US" sz="2000"/>
          </a:p>
        </p:txBody>
      </p:sp>
      <p:sp>
        <p:nvSpPr>
          <p:cNvPr id="16" name="TextBox 15"/>
          <p:cNvSpPr txBox="1"/>
          <p:nvPr/>
        </p:nvSpPr>
        <p:spPr>
          <a:xfrm>
            <a:off x="5989160" y="1066800"/>
            <a:ext cx="640240" cy="400110"/>
          </a:xfrm>
          <a:prstGeom prst="rect">
            <a:avLst/>
          </a:prstGeom>
          <a:noFill/>
        </p:spPr>
        <p:txBody>
          <a:bodyPr wrap="none" rtlCol="0">
            <a:spAutoFit/>
          </a:bodyPr>
          <a:lstStyle/>
          <a:p>
            <a:r>
              <a:rPr lang="en-US" sz="2000" smtClean="0"/>
              <a:t>Cost</a:t>
            </a:r>
            <a:endParaRPr lang="en-US" sz="2000"/>
          </a:p>
        </p:txBody>
      </p:sp>
      <p:sp>
        <p:nvSpPr>
          <p:cNvPr id="20" name="TextBox 19"/>
          <p:cNvSpPr txBox="1"/>
          <p:nvPr/>
        </p:nvSpPr>
        <p:spPr>
          <a:xfrm>
            <a:off x="3953379" y="0"/>
            <a:ext cx="1228221" cy="584775"/>
          </a:xfrm>
          <a:prstGeom prst="rect">
            <a:avLst/>
          </a:prstGeom>
          <a:noFill/>
        </p:spPr>
        <p:txBody>
          <a:bodyPr wrap="none" rtlCol="0">
            <a:spAutoFit/>
          </a:bodyPr>
          <a:lstStyle/>
          <a:p>
            <a:r>
              <a:rPr lang="en-US" sz="3200" smtClean="0"/>
              <a:t>INPUT</a:t>
            </a:r>
            <a:endParaRPr lang="en-US" sz="3200"/>
          </a:p>
        </p:txBody>
      </p:sp>
      <p:sp>
        <p:nvSpPr>
          <p:cNvPr id="21" name="TextBox 20"/>
          <p:cNvSpPr txBox="1"/>
          <p:nvPr/>
        </p:nvSpPr>
        <p:spPr>
          <a:xfrm>
            <a:off x="7162800" y="0"/>
            <a:ext cx="1595309" cy="584775"/>
          </a:xfrm>
          <a:prstGeom prst="rect">
            <a:avLst/>
          </a:prstGeom>
          <a:noFill/>
        </p:spPr>
        <p:txBody>
          <a:bodyPr wrap="none" rtlCol="0">
            <a:spAutoFit/>
          </a:bodyPr>
          <a:lstStyle/>
          <a:p>
            <a:r>
              <a:rPr lang="en-US" sz="3200" smtClean="0"/>
              <a:t>OUTPUT</a:t>
            </a:r>
            <a:endParaRPr lang="en-US" sz="3200"/>
          </a:p>
        </p:txBody>
      </p:sp>
      <p:cxnSp>
        <p:nvCxnSpPr>
          <p:cNvPr id="22" name="Straight Connector 21"/>
          <p:cNvCxnSpPr/>
          <p:nvPr/>
        </p:nvCxnSpPr>
        <p:spPr>
          <a:xfrm flipV="1">
            <a:off x="1600200" y="2514598"/>
            <a:ext cx="7543800" cy="7620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600200" y="3962398"/>
            <a:ext cx="7543800" cy="7620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657600" y="1676400"/>
            <a:ext cx="914400" cy="3048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6" name="Rectangle 25"/>
          <p:cNvSpPr/>
          <p:nvPr/>
        </p:nvSpPr>
        <p:spPr>
          <a:xfrm>
            <a:off x="2514600" y="1676400"/>
            <a:ext cx="533400" cy="304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8" name="Rectangle 27"/>
          <p:cNvSpPr/>
          <p:nvPr/>
        </p:nvSpPr>
        <p:spPr>
          <a:xfrm>
            <a:off x="2514600" y="3124200"/>
            <a:ext cx="914400" cy="3048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9" name="Rectangle 28"/>
          <p:cNvSpPr/>
          <p:nvPr/>
        </p:nvSpPr>
        <p:spPr>
          <a:xfrm>
            <a:off x="3657600" y="3124200"/>
            <a:ext cx="533400" cy="304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0" name="Rectangle 29"/>
          <p:cNvSpPr/>
          <p:nvPr/>
        </p:nvSpPr>
        <p:spPr>
          <a:xfrm>
            <a:off x="4876800" y="1676400"/>
            <a:ext cx="914400" cy="3048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1" name="Rectangle 30"/>
          <p:cNvSpPr/>
          <p:nvPr/>
        </p:nvSpPr>
        <p:spPr>
          <a:xfrm>
            <a:off x="5943600" y="1676400"/>
            <a:ext cx="914400" cy="3048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2" name="Rectangle 31"/>
          <p:cNvSpPr/>
          <p:nvPr/>
        </p:nvSpPr>
        <p:spPr>
          <a:xfrm>
            <a:off x="4876800" y="3124200"/>
            <a:ext cx="533400" cy="304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 name="Rectangle 32"/>
          <p:cNvSpPr/>
          <p:nvPr/>
        </p:nvSpPr>
        <p:spPr>
          <a:xfrm>
            <a:off x="5943600" y="3124200"/>
            <a:ext cx="533400" cy="304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 name="Rectangle 33"/>
          <p:cNvSpPr/>
          <p:nvPr/>
        </p:nvSpPr>
        <p:spPr>
          <a:xfrm>
            <a:off x="7171124" y="3124200"/>
            <a:ext cx="533400" cy="304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5" name="Rectangle 34"/>
          <p:cNvSpPr/>
          <p:nvPr/>
        </p:nvSpPr>
        <p:spPr>
          <a:xfrm>
            <a:off x="7171124" y="1676400"/>
            <a:ext cx="220276" cy="3048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6" name="Rectangle 35"/>
          <p:cNvSpPr/>
          <p:nvPr/>
        </p:nvSpPr>
        <p:spPr>
          <a:xfrm>
            <a:off x="7171124" y="4343400"/>
            <a:ext cx="914400" cy="304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7" name="TextBox 36"/>
          <p:cNvSpPr txBox="1"/>
          <p:nvPr/>
        </p:nvSpPr>
        <p:spPr>
          <a:xfrm>
            <a:off x="7086600" y="1981200"/>
            <a:ext cx="1981200" cy="430887"/>
          </a:xfrm>
          <a:prstGeom prst="rect">
            <a:avLst/>
          </a:prstGeom>
          <a:noFill/>
        </p:spPr>
        <p:txBody>
          <a:bodyPr wrap="square" rtlCol="0">
            <a:spAutoFit/>
          </a:bodyPr>
          <a:lstStyle/>
          <a:p>
            <a:r>
              <a:rPr lang="en-US" sz="2200" smtClean="0">
                <a:latin typeface="+mj-lt"/>
              </a:rPr>
              <a:t>Object for cash</a:t>
            </a:r>
            <a:endParaRPr lang="en-US" sz="2200">
              <a:latin typeface="+mj-lt"/>
            </a:endParaRPr>
          </a:p>
        </p:txBody>
      </p:sp>
      <p:sp>
        <p:nvSpPr>
          <p:cNvPr id="38" name="TextBox 37"/>
          <p:cNvSpPr txBox="1"/>
          <p:nvPr/>
        </p:nvSpPr>
        <p:spPr>
          <a:xfrm>
            <a:off x="7086600" y="3429000"/>
            <a:ext cx="1981200" cy="430887"/>
          </a:xfrm>
          <a:prstGeom prst="rect">
            <a:avLst/>
          </a:prstGeom>
          <a:noFill/>
        </p:spPr>
        <p:txBody>
          <a:bodyPr wrap="square" rtlCol="0">
            <a:spAutoFit/>
          </a:bodyPr>
          <a:lstStyle/>
          <a:p>
            <a:r>
              <a:rPr lang="en-US" sz="2200" smtClean="0">
                <a:latin typeface="+mj-lt"/>
              </a:rPr>
              <a:t>Object for cash</a:t>
            </a:r>
            <a:endParaRPr lang="en-US" sz="2200">
              <a:latin typeface="+mj-lt"/>
            </a:endParaRPr>
          </a:p>
        </p:txBody>
      </p:sp>
      <p:sp>
        <p:nvSpPr>
          <p:cNvPr id="39" name="TextBox 38"/>
          <p:cNvSpPr txBox="1"/>
          <p:nvPr/>
        </p:nvSpPr>
        <p:spPr>
          <a:xfrm>
            <a:off x="7086600" y="4648200"/>
            <a:ext cx="1981200" cy="430887"/>
          </a:xfrm>
          <a:prstGeom prst="rect">
            <a:avLst/>
          </a:prstGeom>
          <a:noFill/>
        </p:spPr>
        <p:txBody>
          <a:bodyPr wrap="square" rtlCol="0">
            <a:spAutoFit/>
          </a:bodyPr>
          <a:lstStyle/>
          <a:p>
            <a:r>
              <a:rPr lang="en-US" sz="2200" smtClean="0">
                <a:latin typeface="+mj-lt"/>
              </a:rPr>
              <a:t>License for cash</a:t>
            </a:r>
            <a:endParaRPr lang="en-US" sz="2200">
              <a:latin typeface="+mj-lt"/>
            </a:endParaRPr>
          </a:p>
        </p:txBody>
      </p:sp>
      <p:sp>
        <p:nvSpPr>
          <p:cNvPr id="40" name="Rounded Rectangular Callout 39"/>
          <p:cNvSpPr/>
          <p:nvPr/>
        </p:nvSpPr>
        <p:spPr>
          <a:xfrm>
            <a:off x="152400" y="5257800"/>
            <a:ext cx="2590800" cy="1371600"/>
          </a:xfrm>
          <a:prstGeom prst="wedgeRoundRectCallout">
            <a:avLst>
              <a:gd name="adj1" fmla="val -16249"/>
              <a:gd name="adj2" fmla="val -6631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smtClean="0">
                <a:latin typeface="+mj-lt"/>
              </a:rPr>
              <a:t>No transit time </a:t>
            </a:r>
            <a:br>
              <a:rPr lang="en-US" sz="2400" smtClean="0">
                <a:latin typeface="+mj-lt"/>
              </a:rPr>
            </a:br>
            <a:r>
              <a:rPr lang="en-US" sz="2400" smtClean="0">
                <a:latin typeface="+mj-lt"/>
              </a:rPr>
              <a:t>or cost for </a:t>
            </a:r>
            <a:br>
              <a:rPr lang="en-US" sz="2400" smtClean="0">
                <a:latin typeface="+mj-lt"/>
              </a:rPr>
            </a:br>
            <a:r>
              <a:rPr lang="en-US" sz="2400" smtClean="0">
                <a:latin typeface="+mj-lt"/>
              </a:rPr>
              <a:t>global distribution</a:t>
            </a:r>
            <a:endParaRPr lang="en-US" sz="2400">
              <a:latin typeface="+mj-lt"/>
            </a:endParaRPr>
          </a:p>
        </p:txBody>
      </p:sp>
      <p:sp>
        <p:nvSpPr>
          <p:cNvPr id="41" name="Oval Callout 40"/>
          <p:cNvSpPr/>
          <p:nvPr/>
        </p:nvSpPr>
        <p:spPr>
          <a:xfrm>
            <a:off x="4495800" y="5257800"/>
            <a:ext cx="2819400" cy="1524000"/>
          </a:xfrm>
          <a:prstGeom prst="wedgeEllipseCallout">
            <a:avLst>
              <a:gd name="adj1" fmla="val 7513"/>
              <a:gd name="adj2" fmla="val -65271"/>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smtClean="0">
                <a:latin typeface="+mj-lt"/>
              </a:rPr>
              <a:t>Sometimes this is dangerous</a:t>
            </a:r>
            <a:endParaRPr lang="en-US" sz="2400">
              <a:latin typeface="+mj-lt"/>
            </a:endParaRPr>
          </a:p>
        </p:txBody>
      </p:sp>
      <p:sp>
        <p:nvSpPr>
          <p:cNvPr id="44" name="Rectangle 43"/>
          <p:cNvSpPr/>
          <p:nvPr/>
        </p:nvSpPr>
        <p:spPr>
          <a:xfrm>
            <a:off x="2514600" y="4343400"/>
            <a:ext cx="220276" cy="304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75191"/>
            <a:ext cx="8229600" cy="4625609"/>
          </a:xfrm>
        </p:spPr>
        <p:txBody>
          <a:bodyPr>
            <a:noAutofit/>
          </a:bodyPr>
          <a:lstStyle/>
          <a:p>
            <a:r>
              <a:rPr lang="en-US" sz="4000" dirty="0" smtClean="0">
                <a:latin typeface="+mj-lt"/>
              </a:rPr>
              <a:t>For a small country like ours, </a:t>
            </a:r>
            <a:br>
              <a:rPr lang="en-US" sz="4000" dirty="0" smtClean="0">
                <a:latin typeface="+mj-lt"/>
              </a:rPr>
            </a:br>
            <a:r>
              <a:rPr lang="en-US" sz="4000" dirty="0" smtClean="0">
                <a:latin typeface="+mj-lt"/>
              </a:rPr>
              <a:t>the mantra doesn't lie </a:t>
            </a:r>
            <a:br>
              <a:rPr lang="en-US" sz="4000" dirty="0" smtClean="0">
                <a:latin typeface="+mj-lt"/>
              </a:rPr>
            </a:br>
            <a:r>
              <a:rPr lang="en-US" sz="4000" dirty="0" smtClean="0">
                <a:latin typeface="+mj-lt"/>
              </a:rPr>
              <a:t>only in hard work and luck, </a:t>
            </a:r>
            <a:br>
              <a:rPr lang="en-US" sz="4000" dirty="0" smtClean="0">
                <a:latin typeface="+mj-lt"/>
              </a:rPr>
            </a:br>
            <a:r>
              <a:rPr lang="en-US" sz="4000" dirty="0" smtClean="0">
                <a:latin typeface="+mj-lt"/>
              </a:rPr>
              <a:t>but also in innovation </a:t>
            </a:r>
            <a:br>
              <a:rPr lang="en-US" sz="4000" dirty="0" smtClean="0">
                <a:latin typeface="+mj-lt"/>
              </a:rPr>
            </a:br>
            <a:r>
              <a:rPr lang="en-US" sz="4000" dirty="0" smtClean="0">
                <a:latin typeface="+mj-lt"/>
              </a:rPr>
              <a:t>in a service oriented niche market </a:t>
            </a:r>
            <a:br>
              <a:rPr lang="en-US" sz="4000" dirty="0" smtClean="0">
                <a:latin typeface="+mj-lt"/>
              </a:rPr>
            </a:br>
            <a:r>
              <a:rPr lang="en-US" sz="4000" dirty="0" smtClean="0">
                <a:latin typeface="+mj-lt"/>
              </a:rPr>
              <a:t>where large companies </a:t>
            </a:r>
            <a:br>
              <a:rPr lang="en-US" sz="4000" dirty="0" smtClean="0">
                <a:latin typeface="+mj-lt"/>
              </a:rPr>
            </a:br>
            <a:r>
              <a:rPr lang="en-US" sz="4000" dirty="0" smtClean="0">
                <a:latin typeface="+mj-lt"/>
              </a:rPr>
              <a:t>cannot enter.</a:t>
            </a:r>
            <a:br>
              <a:rPr lang="en-US" sz="4000" dirty="0" smtClean="0">
                <a:latin typeface="+mj-lt"/>
              </a:rPr>
            </a:br>
            <a:endParaRPr lang="en-US" sz="4000" dirty="0">
              <a:latin typeface="+mj-lt"/>
            </a:endParaRPr>
          </a:p>
        </p:txBody>
      </p:sp>
      <p:sp>
        <p:nvSpPr>
          <p:cNvPr id="6" name="Title 1"/>
          <p:cNvSpPr txBox="1">
            <a:spLocks/>
          </p:cNvSpPr>
          <p:nvPr/>
        </p:nvSpPr>
        <p:spPr>
          <a:xfrm>
            <a:off x="457200" y="1554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500" b="1" dirty="0" smtClean="0">
                <a:solidFill>
                  <a:schemeClr val="accent1">
                    <a:satMod val="150000"/>
                  </a:schemeClr>
                </a:solidFill>
                <a:latin typeface="+mj-lt"/>
                <a:ea typeface="+mj-ea"/>
                <a:cs typeface="+mj-cs"/>
              </a:rPr>
              <a:t>Our</a:t>
            </a:r>
            <a:r>
              <a:rPr kumimoji="0" lang="en-US"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 Resolution</a:t>
            </a:r>
            <a:endParaRPr kumimoji="0" lang="en-US"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grpSp>
        <p:nvGrpSpPr>
          <p:cNvPr id="7" name="Group 6"/>
          <p:cNvGrpSpPr/>
          <p:nvPr/>
        </p:nvGrpSpPr>
        <p:grpSpPr>
          <a:xfrm>
            <a:off x="2895600" y="6550223"/>
            <a:ext cx="3352800" cy="307777"/>
            <a:chOff x="1143000" y="6019800"/>
            <a:chExt cx="3352800" cy="307777"/>
          </a:xfrm>
        </p:grpSpPr>
        <p:sp>
          <p:nvSpPr>
            <p:cNvPr id="8" name="TextBox 7"/>
            <p:cNvSpPr txBox="1"/>
            <p:nvPr/>
          </p:nvSpPr>
          <p:spPr>
            <a:xfrm>
              <a:off x="2819400" y="6019800"/>
              <a:ext cx="1676400" cy="307777"/>
            </a:xfrm>
            <a:prstGeom prst="rect">
              <a:avLst/>
            </a:prstGeom>
            <a:solidFill>
              <a:srgbClr val="EBB441"/>
            </a:solidFill>
          </p:spPr>
          <p:txBody>
            <a:bodyPr wrap="square" rtlCol="0">
              <a:spAutoFit/>
            </a:bodyPr>
            <a:lstStyle/>
            <a:p>
              <a:pPr algn="ctr"/>
              <a:r>
                <a:rPr lang="en-US" sz="1400" dirty="0" smtClean="0">
                  <a:ln>
                    <a:solidFill>
                      <a:schemeClr val="tx1"/>
                    </a:solidFill>
                  </a:ln>
                  <a:latin typeface="Tahoma" pitchFamily="34" charset="0"/>
                  <a:ea typeface="Tahoma" pitchFamily="34" charset="0"/>
                  <a:cs typeface="Tahoma" pitchFamily="34" charset="0"/>
                </a:rPr>
                <a:t>T e c h n o l o g y</a:t>
              </a:r>
              <a:endParaRPr lang="en-US" sz="1400" dirty="0">
                <a:ln>
                  <a:solidFill>
                    <a:schemeClr val="tx1"/>
                  </a:solidFill>
                </a:ln>
                <a:latin typeface="Tahoma" pitchFamily="34" charset="0"/>
                <a:ea typeface="Tahoma" pitchFamily="34" charset="0"/>
                <a:cs typeface="Tahoma" pitchFamily="34" charset="0"/>
              </a:endParaRPr>
            </a:p>
          </p:txBody>
        </p:sp>
        <p:sp>
          <p:nvSpPr>
            <p:cNvPr id="9" name="TextBox 8"/>
            <p:cNvSpPr txBox="1"/>
            <p:nvPr/>
          </p:nvSpPr>
          <p:spPr>
            <a:xfrm>
              <a:off x="1143000" y="6019800"/>
              <a:ext cx="1676400" cy="307777"/>
            </a:xfrm>
            <a:prstGeom prst="rect">
              <a:avLst/>
            </a:prstGeom>
            <a:solidFill>
              <a:srgbClr val="5A646E"/>
            </a:solidFill>
          </p:spPr>
          <p:txBody>
            <a:bodyPr wrap="square" rtlCol="0">
              <a:spAutoFit/>
            </a:bodyPr>
            <a:lstStyle/>
            <a:p>
              <a:pPr algn="ctr"/>
              <a:r>
                <a:rPr lang="en-US" sz="1400" dirty="0" smtClean="0">
                  <a:ln>
                    <a:solidFill>
                      <a:schemeClr val="tx1"/>
                    </a:solidFill>
                  </a:ln>
                  <a:latin typeface="Tahoma" pitchFamily="34" charset="0"/>
                  <a:ea typeface="Tahoma" pitchFamily="34" charset="0"/>
                  <a:cs typeface="Tahoma" pitchFamily="34" charset="0"/>
                </a:rPr>
                <a:t>A l t e r n a t </a:t>
              </a:r>
              <a:r>
                <a:rPr lang="en-US" sz="1400" dirty="0" err="1">
                  <a:ln>
                    <a:solidFill>
                      <a:schemeClr val="tx1"/>
                    </a:solidFill>
                  </a:ln>
                  <a:latin typeface="Tahoma" pitchFamily="34" charset="0"/>
                  <a:ea typeface="Tahoma" pitchFamily="34" charset="0"/>
                  <a:cs typeface="Tahoma" pitchFamily="34" charset="0"/>
                </a:rPr>
                <a:t>i</a:t>
              </a:r>
              <a:r>
                <a:rPr lang="en-US" sz="1400" dirty="0" smtClean="0">
                  <a:ln>
                    <a:solidFill>
                      <a:schemeClr val="tx1"/>
                    </a:solidFill>
                  </a:ln>
                  <a:latin typeface="Tahoma" pitchFamily="34" charset="0"/>
                  <a:ea typeface="Tahoma" pitchFamily="34" charset="0"/>
                  <a:cs typeface="Tahoma" pitchFamily="34" charset="0"/>
                </a:rPr>
                <a:t> v e</a:t>
              </a:r>
              <a:endParaRPr lang="en-US" sz="1400" dirty="0">
                <a:ln>
                  <a:solidFill>
                    <a:schemeClr val="tx1"/>
                  </a:solidFill>
                </a:ln>
                <a:latin typeface="Tahoma" pitchFamily="34" charset="0"/>
                <a:ea typeface="Tahoma" pitchFamily="34" charset="0"/>
                <a:cs typeface="Tahoma" pitchFamily="34" charset="0"/>
              </a:endParaRPr>
            </a:p>
          </p:txBody>
        </p:sp>
      </p:gr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Public\XChange\Domotex 2009\before after small.jpg"/>
          <p:cNvPicPr>
            <a:picLocks noChangeAspect="1" noChangeArrowheads="1"/>
          </p:cNvPicPr>
          <p:nvPr/>
        </p:nvPicPr>
        <p:blipFill>
          <a:blip r:embed="rId2"/>
          <a:srcRect/>
          <a:stretch>
            <a:fillRect/>
          </a:stretch>
        </p:blipFill>
        <p:spPr bwMode="auto">
          <a:xfrm>
            <a:off x="0" y="19050"/>
            <a:ext cx="9144000" cy="68389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7633" y="0"/>
            <a:ext cx="9159264" cy="6857999"/>
          </a:xfrm>
          <a:prstGeom prst="rect">
            <a:avLst/>
          </a:prstGeom>
          <a:noFill/>
          <a:ln w="9525">
            <a:noFill/>
            <a:miter lim="800000"/>
            <a:headEnd/>
            <a:tailEnd/>
          </a:ln>
          <a:effectLst/>
        </p:spPr>
      </p:pic>
      <p:graphicFrame>
        <p:nvGraphicFramePr>
          <p:cNvPr id="6" name="Content Placeholder 4"/>
          <p:cNvGraphicFramePr>
            <a:graphicFrameLocks/>
          </p:cNvGraphicFramePr>
          <p:nvPr/>
        </p:nvGraphicFramePr>
        <p:xfrm>
          <a:off x="0" y="4191000"/>
          <a:ext cx="61722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895600" y="6550223"/>
            <a:ext cx="3352800" cy="307777"/>
            <a:chOff x="1143000" y="6019800"/>
            <a:chExt cx="3352800" cy="307777"/>
          </a:xfrm>
        </p:grpSpPr>
        <p:sp>
          <p:nvSpPr>
            <p:cNvPr id="5" name="TextBox 4"/>
            <p:cNvSpPr txBox="1"/>
            <p:nvPr/>
          </p:nvSpPr>
          <p:spPr>
            <a:xfrm>
              <a:off x="2819400" y="6019800"/>
              <a:ext cx="1676400" cy="307777"/>
            </a:xfrm>
            <a:prstGeom prst="rect">
              <a:avLst/>
            </a:prstGeom>
            <a:solidFill>
              <a:srgbClr val="EBB441"/>
            </a:solidFill>
          </p:spPr>
          <p:txBody>
            <a:bodyPr wrap="square" rtlCol="0">
              <a:spAutoFit/>
            </a:bodyPr>
            <a:lstStyle/>
            <a:p>
              <a:pPr algn="ctr"/>
              <a:r>
                <a:rPr lang="en-US" sz="1400" dirty="0" smtClean="0">
                  <a:ln>
                    <a:solidFill>
                      <a:schemeClr val="tx1"/>
                    </a:solidFill>
                  </a:ln>
                  <a:latin typeface="Tahoma" pitchFamily="34" charset="0"/>
                  <a:ea typeface="Tahoma" pitchFamily="34" charset="0"/>
                  <a:cs typeface="Tahoma" pitchFamily="34" charset="0"/>
                </a:rPr>
                <a:t>T e c h n o l o g y</a:t>
              </a:r>
              <a:endParaRPr lang="en-US" sz="1400" dirty="0">
                <a:ln>
                  <a:solidFill>
                    <a:schemeClr val="tx1"/>
                  </a:solidFill>
                </a:ln>
                <a:latin typeface="Tahoma" pitchFamily="34" charset="0"/>
                <a:ea typeface="Tahoma" pitchFamily="34" charset="0"/>
                <a:cs typeface="Tahoma" pitchFamily="34" charset="0"/>
              </a:endParaRPr>
            </a:p>
          </p:txBody>
        </p:sp>
        <p:sp>
          <p:nvSpPr>
            <p:cNvPr id="6" name="TextBox 5"/>
            <p:cNvSpPr txBox="1"/>
            <p:nvPr/>
          </p:nvSpPr>
          <p:spPr>
            <a:xfrm>
              <a:off x="1143000" y="6019800"/>
              <a:ext cx="1676400" cy="307777"/>
            </a:xfrm>
            <a:prstGeom prst="rect">
              <a:avLst/>
            </a:prstGeom>
            <a:solidFill>
              <a:srgbClr val="5A646E"/>
            </a:solidFill>
          </p:spPr>
          <p:txBody>
            <a:bodyPr wrap="square" rtlCol="0">
              <a:spAutoFit/>
            </a:bodyPr>
            <a:lstStyle/>
            <a:p>
              <a:pPr algn="ctr"/>
              <a:r>
                <a:rPr lang="en-US" sz="1400" dirty="0" smtClean="0">
                  <a:ln>
                    <a:solidFill>
                      <a:schemeClr val="tx1"/>
                    </a:solidFill>
                  </a:ln>
                  <a:latin typeface="Tahoma" pitchFamily="34" charset="0"/>
                  <a:ea typeface="Tahoma" pitchFamily="34" charset="0"/>
                  <a:cs typeface="Tahoma" pitchFamily="34" charset="0"/>
                </a:rPr>
                <a:t>A l t e r n a t </a:t>
              </a:r>
              <a:r>
                <a:rPr lang="en-US" sz="1400" dirty="0" err="1">
                  <a:ln>
                    <a:solidFill>
                      <a:schemeClr val="tx1"/>
                    </a:solidFill>
                  </a:ln>
                  <a:latin typeface="Tahoma" pitchFamily="34" charset="0"/>
                  <a:ea typeface="Tahoma" pitchFamily="34" charset="0"/>
                  <a:cs typeface="Tahoma" pitchFamily="34" charset="0"/>
                </a:rPr>
                <a:t>i</a:t>
              </a:r>
              <a:r>
                <a:rPr lang="en-US" sz="1400" dirty="0" smtClean="0">
                  <a:ln>
                    <a:solidFill>
                      <a:schemeClr val="tx1"/>
                    </a:solidFill>
                  </a:ln>
                  <a:latin typeface="Tahoma" pitchFamily="34" charset="0"/>
                  <a:ea typeface="Tahoma" pitchFamily="34" charset="0"/>
                  <a:cs typeface="Tahoma" pitchFamily="34" charset="0"/>
                </a:rPr>
                <a:t> v e</a:t>
              </a:r>
              <a:endParaRPr lang="en-US" sz="1400" dirty="0">
                <a:ln>
                  <a:solidFill>
                    <a:schemeClr val="tx1"/>
                  </a:solidFill>
                </a:ln>
                <a:latin typeface="Tahoma" pitchFamily="34" charset="0"/>
                <a:ea typeface="Tahoma" pitchFamily="34" charset="0"/>
                <a:cs typeface="Tahoma" pitchFamily="34" charset="0"/>
              </a:endParaRPr>
            </a:p>
          </p:txBody>
        </p:sp>
      </p:grpSp>
      <p:sp>
        <p:nvSpPr>
          <p:cNvPr id="10" name="Rectangle 9"/>
          <p:cNvSpPr/>
          <p:nvPr/>
        </p:nvSpPr>
        <p:spPr>
          <a:xfrm>
            <a:off x="685800" y="657285"/>
            <a:ext cx="8534400" cy="4832092"/>
          </a:xfrm>
          <a:prstGeom prst="rect">
            <a:avLst/>
          </a:prstGeom>
        </p:spPr>
        <p:txBody>
          <a:bodyPr wrap="square">
            <a:spAutoFit/>
          </a:bodyPr>
          <a:lstStyle/>
          <a:p>
            <a:r>
              <a:rPr lang="en-US" sz="3600" smtClean="0">
                <a:latin typeface="+mj-lt"/>
              </a:rPr>
              <a:t>an </a:t>
            </a:r>
            <a:r>
              <a:rPr lang="en-US" sz="3600" dirty="0" smtClean="0">
                <a:latin typeface="+mj-lt"/>
              </a:rPr>
              <a:t>inspiration for </a:t>
            </a:r>
            <a:r>
              <a:rPr lang="en-US" sz="3600" smtClean="0">
                <a:latin typeface="+mj-lt"/>
              </a:rPr>
              <a:t>Nepalese in IT </a:t>
            </a:r>
          </a:p>
          <a:p>
            <a:r>
              <a:rPr lang="en-US" sz="2800" smtClean="0">
                <a:solidFill>
                  <a:schemeClr val="bg2">
                    <a:lumMod val="50000"/>
                  </a:schemeClr>
                </a:solidFill>
                <a:latin typeface="+mj-lt"/>
              </a:rPr>
              <a:t>who </a:t>
            </a:r>
            <a:r>
              <a:rPr lang="en-US" sz="2800" dirty="0" smtClean="0">
                <a:solidFill>
                  <a:schemeClr val="bg2">
                    <a:lumMod val="50000"/>
                  </a:schemeClr>
                </a:solidFill>
                <a:latin typeface="+mj-lt"/>
              </a:rPr>
              <a:t>are trying to do </a:t>
            </a:r>
            <a:r>
              <a:rPr lang="en-US" sz="2800" smtClean="0">
                <a:solidFill>
                  <a:schemeClr val="bg2">
                    <a:lumMod val="50000"/>
                  </a:schemeClr>
                </a:solidFill>
                <a:latin typeface="+mj-lt"/>
              </a:rPr>
              <a:t>something at </a:t>
            </a:r>
            <a:r>
              <a:rPr lang="en-US" sz="2800" dirty="0" smtClean="0">
                <a:solidFill>
                  <a:schemeClr val="bg2">
                    <a:lumMod val="50000"/>
                  </a:schemeClr>
                </a:solidFill>
                <a:latin typeface="+mj-lt"/>
              </a:rPr>
              <a:t>their own </a:t>
            </a:r>
            <a:r>
              <a:rPr lang="en-US" sz="2800" smtClean="0">
                <a:solidFill>
                  <a:schemeClr val="bg2">
                    <a:lumMod val="50000"/>
                  </a:schemeClr>
                </a:solidFill>
                <a:latin typeface="+mj-lt"/>
              </a:rPr>
              <a:t/>
            </a:r>
            <a:br>
              <a:rPr lang="en-US" sz="2800" smtClean="0">
                <a:solidFill>
                  <a:schemeClr val="bg2">
                    <a:lumMod val="50000"/>
                  </a:schemeClr>
                </a:solidFill>
                <a:latin typeface="+mj-lt"/>
              </a:rPr>
            </a:br>
            <a:endParaRPr lang="en-US" sz="2800" smtClean="0">
              <a:solidFill>
                <a:schemeClr val="bg2">
                  <a:lumMod val="50000"/>
                </a:schemeClr>
              </a:solidFill>
              <a:latin typeface="+mj-lt"/>
            </a:endParaRPr>
          </a:p>
          <a:p>
            <a:r>
              <a:rPr lang="en-US" sz="3600" dirty="0" smtClean="0">
                <a:latin typeface="+mj-lt"/>
              </a:rPr>
              <a:t/>
            </a:r>
            <a:br>
              <a:rPr lang="en-US" sz="3600" dirty="0" smtClean="0">
                <a:latin typeface="+mj-lt"/>
              </a:rPr>
            </a:br>
            <a:r>
              <a:rPr lang="en-US" sz="3600" dirty="0" smtClean="0">
                <a:latin typeface="+mj-lt"/>
              </a:rPr>
              <a:t>The lessons </a:t>
            </a:r>
            <a:r>
              <a:rPr lang="en-US" sz="3600" smtClean="0">
                <a:latin typeface="+mj-lt"/>
              </a:rPr>
              <a:t>learned </a:t>
            </a:r>
          </a:p>
          <a:p>
            <a:r>
              <a:rPr lang="en-US" sz="3600" smtClean="0">
                <a:latin typeface="+mj-lt"/>
              </a:rPr>
              <a:t>along </a:t>
            </a:r>
            <a:r>
              <a:rPr lang="en-US" sz="3600" dirty="0" smtClean="0">
                <a:latin typeface="+mj-lt"/>
              </a:rPr>
              <a:t>the rough </a:t>
            </a:r>
            <a:r>
              <a:rPr lang="en-US" sz="3600" smtClean="0">
                <a:latin typeface="+mj-lt"/>
              </a:rPr>
              <a:t>road </a:t>
            </a:r>
          </a:p>
          <a:p>
            <a:r>
              <a:rPr lang="en-US" sz="3600" smtClean="0">
                <a:latin typeface="+mj-lt"/>
              </a:rPr>
              <a:t>could </a:t>
            </a:r>
            <a:r>
              <a:rPr lang="en-US" sz="3600" dirty="0" smtClean="0">
                <a:latin typeface="+mj-lt"/>
              </a:rPr>
              <a:t>prove be </a:t>
            </a:r>
            <a:r>
              <a:rPr lang="en-US" sz="3600" smtClean="0">
                <a:latin typeface="+mj-lt"/>
              </a:rPr>
              <a:t>instrumental </a:t>
            </a:r>
          </a:p>
          <a:p>
            <a:r>
              <a:rPr lang="en-US" sz="3600" smtClean="0">
                <a:latin typeface="+mj-lt"/>
              </a:rPr>
              <a:t>in </a:t>
            </a:r>
            <a:r>
              <a:rPr lang="en-US" sz="3600" dirty="0" smtClean="0">
                <a:latin typeface="+mj-lt"/>
              </a:rPr>
              <a:t>the growth and </a:t>
            </a:r>
            <a:r>
              <a:rPr lang="en-US" sz="3600" smtClean="0">
                <a:latin typeface="+mj-lt"/>
              </a:rPr>
              <a:t>success </a:t>
            </a:r>
          </a:p>
          <a:p>
            <a:r>
              <a:rPr lang="en-US" sz="3600" smtClean="0">
                <a:latin typeface="+mj-lt"/>
              </a:rPr>
              <a:t>of </a:t>
            </a:r>
            <a:r>
              <a:rPr lang="en-US" sz="3600" dirty="0" smtClean="0">
                <a:latin typeface="+mj-lt"/>
              </a:rPr>
              <a:t>other technology innovators in future</a:t>
            </a:r>
            <a:endParaRPr lang="en-US" sz="3600" dirty="0">
              <a:latin typeface="+mj-l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this presentation</a:t>
            </a:r>
            <a:endParaRPr lang="en-US" dirty="0"/>
          </a:p>
        </p:txBody>
      </p:sp>
      <p:sp>
        <p:nvSpPr>
          <p:cNvPr id="3" name="Subtitle 2"/>
          <p:cNvSpPr>
            <a:spLocks noGrp="1"/>
          </p:cNvSpPr>
          <p:nvPr>
            <p:ph idx="1"/>
          </p:nvPr>
        </p:nvSpPr>
        <p:spPr/>
        <p:txBody>
          <a:bodyPr>
            <a:normAutofit lnSpcReduction="10000"/>
          </a:bodyPr>
          <a:lstStyle/>
          <a:p>
            <a:pPr>
              <a:spcAft>
                <a:spcPts val="1200"/>
              </a:spcAft>
            </a:pPr>
            <a:r>
              <a:rPr lang="en-US" sz="3600" smtClean="0"/>
              <a:t>The Software Suite </a:t>
            </a:r>
            <a:r>
              <a:rPr lang="en-US" smtClean="0"/>
              <a:t/>
            </a:r>
            <a:br>
              <a:rPr lang="en-US" smtClean="0"/>
            </a:br>
            <a:r>
              <a:rPr lang="en-US" smtClean="0">
                <a:solidFill>
                  <a:schemeClr val="accent2">
                    <a:lumMod val="50000"/>
                  </a:schemeClr>
                </a:solidFill>
              </a:rPr>
              <a:t>(</a:t>
            </a:r>
            <a:r>
              <a:rPr lang="en-US" dirty="0" smtClean="0">
                <a:solidFill>
                  <a:schemeClr val="accent2">
                    <a:lumMod val="50000"/>
                  </a:schemeClr>
                </a:solidFill>
              </a:rPr>
              <a:t>about us)</a:t>
            </a:r>
          </a:p>
          <a:p>
            <a:pPr>
              <a:spcAft>
                <a:spcPts val="1200"/>
              </a:spcAft>
            </a:pPr>
            <a:r>
              <a:rPr lang="en-US" sz="3600" smtClean="0"/>
              <a:t>The journey </a:t>
            </a:r>
            <a:r>
              <a:rPr lang="en-US" smtClean="0"/>
              <a:t/>
            </a:r>
            <a:br>
              <a:rPr lang="en-US" smtClean="0"/>
            </a:br>
            <a:r>
              <a:rPr lang="en-US" smtClean="0">
                <a:solidFill>
                  <a:schemeClr val="accent2">
                    <a:lumMod val="50000"/>
                  </a:schemeClr>
                </a:solidFill>
              </a:rPr>
              <a:t>(amid difficulties, we reached here)</a:t>
            </a:r>
            <a:endParaRPr lang="en-US" dirty="0" smtClean="0">
              <a:solidFill>
                <a:schemeClr val="accent2">
                  <a:lumMod val="50000"/>
                </a:schemeClr>
              </a:solidFill>
            </a:endParaRPr>
          </a:p>
          <a:p>
            <a:pPr>
              <a:spcAft>
                <a:spcPts val="1200"/>
              </a:spcAft>
            </a:pPr>
            <a:r>
              <a:rPr lang="en-US" sz="3600" dirty="0" smtClean="0"/>
              <a:t>The </a:t>
            </a:r>
            <a:r>
              <a:rPr lang="en-US" sz="3600" smtClean="0"/>
              <a:t>lessons</a:t>
            </a:r>
            <a:r>
              <a:rPr lang="en-US" sz="3600" smtClean="0">
                <a:solidFill>
                  <a:schemeClr val="accent2">
                    <a:lumMod val="50000"/>
                  </a:schemeClr>
                </a:solidFill>
              </a:rPr>
              <a:t> </a:t>
            </a:r>
            <a:r>
              <a:rPr lang="en-US" smtClean="0">
                <a:solidFill>
                  <a:schemeClr val="accent2">
                    <a:lumMod val="50000"/>
                  </a:schemeClr>
                </a:solidFill>
              </a:rPr>
              <a:t/>
            </a:r>
            <a:br>
              <a:rPr lang="en-US" smtClean="0">
                <a:solidFill>
                  <a:schemeClr val="accent2">
                    <a:lumMod val="50000"/>
                  </a:schemeClr>
                </a:solidFill>
              </a:rPr>
            </a:br>
            <a:r>
              <a:rPr lang="en-US" smtClean="0">
                <a:solidFill>
                  <a:schemeClr val="accent2">
                    <a:lumMod val="50000"/>
                  </a:schemeClr>
                </a:solidFill>
              </a:rPr>
              <a:t>(</a:t>
            </a:r>
            <a:r>
              <a:rPr lang="en-US" dirty="0" smtClean="0">
                <a:solidFill>
                  <a:schemeClr val="accent2">
                    <a:lumMod val="50000"/>
                  </a:schemeClr>
                </a:solidFill>
              </a:rPr>
              <a:t>what have we learned)</a:t>
            </a:r>
          </a:p>
          <a:p>
            <a:pPr>
              <a:spcAft>
                <a:spcPts val="1200"/>
              </a:spcAft>
            </a:pPr>
            <a:r>
              <a:rPr lang="en-US" sz="3600" dirty="0" smtClean="0"/>
              <a:t>The </a:t>
            </a:r>
            <a:r>
              <a:rPr lang="en-US" sz="3600" smtClean="0"/>
              <a:t>resolution </a:t>
            </a:r>
            <a:br>
              <a:rPr lang="en-US" sz="3600" smtClean="0"/>
            </a:br>
            <a:r>
              <a:rPr lang="en-US" sz="3600" smtClean="0">
                <a:solidFill>
                  <a:schemeClr val="accent2">
                    <a:lumMod val="50000"/>
                  </a:schemeClr>
                </a:solidFill>
              </a:rPr>
              <a:t>(</a:t>
            </a:r>
            <a:r>
              <a:rPr lang="en-US" sz="3600" dirty="0" smtClean="0">
                <a:solidFill>
                  <a:schemeClr val="accent2">
                    <a:lumMod val="50000"/>
                  </a:schemeClr>
                </a:solidFill>
              </a:rPr>
              <a:t>what message we deliver)</a:t>
            </a:r>
          </a:p>
          <a:p>
            <a:pPr>
              <a:spcAft>
                <a:spcPts val="1200"/>
              </a:spcAft>
            </a:pPr>
            <a:endParaRPr lang="en-US" dirty="0" smtClean="0"/>
          </a:p>
          <a:p>
            <a:pPr>
              <a:spcAft>
                <a:spcPts val="1200"/>
              </a:spcAft>
            </a:pPr>
            <a:endParaRPr lang="en-US" dirty="0" smtClean="0"/>
          </a:p>
          <a:p>
            <a:pPr>
              <a:spcAft>
                <a:spcPts val="1200"/>
              </a:spcAft>
            </a:pPr>
            <a:endParaRPr lang="en-US" dirty="0"/>
          </a:p>
        </p:txBody>
      </p:sp>
      <p:grpSp>
        <p:nvGrpSpPr>
          <p:cNvPr id="4" name="Group 3"/>
          <p:cNvGrpSpPr/>
          <p:nvPr/>
        </p:nvGrpSpPr>
        <p:grpSpPr>
          <a:xfrm>
            <a:off x="2895600" y="6550223"/>
            <a:ext cx="3352800" cy="307777"/>
            <a:chOff x="1143000" y="6019800"/>
            <a:chExt cx="3352800" cy="307777"/>
          </a:xfrm>
        </p:grpSpPr>
        <p:sp>
          <p:nvSpPr>
            <p:cNvPr id="5" name="TextBox 4"/>
            <p:cNvSpPr txBox="1"/>
            <p:nvPr/>
          </p:nvSpPr>
          <p:spPr>
            <a:xfrm>
              <a:off x="2819400" y="6019800"/>
              <a:ext cx="1676400" cy="307777"/>
            </a:xfrm>
            <a:prstGeom prst="rect">
              <a:avLst/>
            </a:prstGeom>
            <a:solidFill>
              <a:srgbClr val="EBB441"/>
            </a:solidFill>
          </p:spPr>
          <p:txBody>
            <a:bodyPr wrap="square" rtlCol="0">
              <a:spAutoFit/>
            </a:bodyPr>
            <a:lstStyle/>
            <a:p>
              <a:pPr algn="ctr"/>
              <a:r>
                <a:rPr lang="en-US" sz="1400" dirty="0" smtClean="0">
                  <a:ln>
                    <a:solidFill>
                      <a:schemeClr val="tx1"/>
                    </a:solidFill>
                  </a:ln>
                  <a:latin typeface="Tahoma" pitchFamily="34" charset="0"/>
                  <a:ea typeface="Tahoma" pitchFamily="34" charset="0"/>
                  <a:cs typeface="Tahoma" pitchFamily="34" charset="0"/>
                </a:rPr>
                <a:t>T e c h n o l o g y</a:t>
              </a:r>
              <a:endParaRPr lang="en-US" sz="1400" dirty="0">
                <a:ln>
                  <a:solidFill>
                    <a:schemeClr val="tx1"/>
                  </a:solidFill>
                </a:ln>
                <a:latin typeface="Tahoma" pitchFamily="34" charset="0"/>
                <a:ea typeface="Tahoma" pitchFamily="34" charset="0"/>
                <a:cs typeface="Tahoma" pitchFamily="34" charset="0"/>
              </a:endParaRPr>
            </a:p>
          </p:txBody>
        </p:sp>
        <p:sp>
          <p:nvSpPr>
            <p:cNvPr id="6" name="TextBox 5"/>
            <p:cNvSpPr txBox="1"/>
            <p:nvPr/>
          </p:nvSpPr>
          <p:spPr>
            <a:xfrm>
              <a:off x="1143000" y="6019800"/>
              <a:ext cx="1676400" cy="307777"/>
            </a:xfrm>
            <a:prstGeom prst="rect">
              <a:avLst/>
            </a:prstGeom>
            <a:solidFill>
              <a:srgbClr val="5A646E"/>
            </a:solidFill>
          </p:spPr>
          <p:txBody>
            <a:bodyPr wrap="square" rtlCol="0">
              <a:spAutoFit/>
            </a:bodyPr>
            <a:lstStyle/>
            <a:p>
              <a:pPr algn="ctr"/>
              <a:r>
                <a:rPr lang="en-US" sz="1400" dirty="0" smtClean="0">
                  <a:ln>
                    <a:solidFill>
                      <a:schemeClr val="tx1"/>
                    </a:solidFill>
                  </a:ln>
                  <a:latin typeface="Tahoma" pitchFamily="34" charset="0"/>
                  <a:ea typeface="Tahoma" pitchFamily="34" charset="0"/>
                  <a:cs typeface="Tahoma" pitchFamily="34" charset="0"/>
                </a:rPr>
                <a:t>A l t e r n a t </a:t>
              </a:r>
              <a:r>
                <a:rPr lang="en-US" sz="1400" dirty="0" err="1">
                  <a:ln>
                    <a:solidFill>
                      <a:schemeClr val="tx1"/>
                    </a:solidFill>
                  </a:ln>
                  <a:latin typeface="Tahoma" pitchFamily="34" charset="0"/>
                  <a:ea typeface="Tahoma" pitchFamily="34" charset="0"/>
                  <a:cs typeface="Tahoma" pitchFamily="34" charset="0"/>
                </a:rPr>
                <a:t>i</a:t>
              </a:r>
              <a:r>
                <a:rPr lang="en-US" sz="1400" dirty="0" smtClean="0">
                  <a:ln>
                    <a:solidFill>
                      <a:schemeClr val="tx1"/>
                    </a:solidFill>
                  </a:ln>
                  <a:latin typeface="Tahoma" pitchFamily="34" charset="0"/>
                  <a:ea typeface="Tahoma" pitchFamily="34" charset="0"/>
                  <a:cs typeface="Tahoma" pitchFamily="34" charset="0"/>
                </a:rPr>
                <a:t> v e</a:t>
              </a:r>
              <a:endParaRPr lang="en-US" sz="1400" dirty="0">
                <a:ln>
                  <a:solidFill>
                    <a:schemeClr val="tx1"/>
                  </a:solidFill>
                </a:ln>
                <a:latin typeface="Tahoma" pitchFamily="34" charset="0"/>
                <a:ea typeface="Tahoma" pitchFamily="34" charset="0"/>
                <a:cs typeface="Tahoma" pitchFamily="34" charset="0"/>
              </a:endParaRPr>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Carpet Industry at </a:t>
            </a:r>
            <a:br>
              <a:rPr lang="en-US" dirty="0" smtClean="0"/>
            </a:br>
            <a:r>
              <a:rPr lang="en-US" dirty="0" smtClean="0"/>
              <a:t>its Peak (mid 90’s)</a:t>
            </a:r>
            <a:endParaRPr lang="en-US" dirty="0"/>
          </a:p>
        </p:txBody>
      </p:sp>
      <p:sp>
        <p:nvSpPr>
          <p:cNvPr id="3" name="Content Placeholder 2"/>
          <p:cNvSpPr>
            <a:spLocks noGrp="1"/>
          </p:cNvSpPr>
          <p:nvPr>
            <p:ph idx="1"/>
          </p:nvPr>
        </p:nvSpPr>
        <p:spPr>
          <a:xfrm>
            <a:off x="0" y="1882808"/>
            <a:ext cx="4800600" cy="4572000"/>
          </a:xfrm>
        </p:spPr>
        <p:txBody>
          <a:bodyPr>
            <a:noAutofit/>
          </a:bodyPr>
          <a:lstStyle/>
          <a:p>
            <a:pPr>
              <a:spcAft>
                <a:spcPts val="1200"/>
              </a:spcAft>
            </a:pPr>
            <a:r>
              <a:rPr lang="en-US" dirty="0" smtClean="0"/>
              <a:t>About 2,000 Producers</a:t>
            </a:r>
          </a:p>
          <a:p>
            <a:pPr>
              <a:spcAft>
                <a:spcPts val="1200"/>
              </a:spcAft>
            </a:pPr>
            <a:r>
              <a:rPr lang="en-US" dirty="0" smtClean="0"/>
              <a:t>Employed more than </a:t>
            </a:r>
            <a:br>
              <a:rPr lang="en-US" dirty="0" smtClean="0"/>
            </a:br>
            <a:r>
              <a:rPr lang="en-US" dirty="0" smtClean="0"/>
              <a:t>200,000 people</a:t>
            </a:r>
          </a:p>
          <a:p>
            <a:pPr>
              <a:spcAft>
                <a:spcPts val="1200"/>
              </a:spcAft>
            </a:pPr>
            <a:r>
              <a:rPr lang="en-US" dirty="0" smtClean="0"/>
              <a:t>Total Export more than 140 million dollar every year</a:t>
            </a:r>
          </a:p>
          <a:p>
            <a:pPr>
              <a:spcAft>
                <a:spcPts val="1200"/>
              </a:spcAft>
            </a:pPr>
            <a:r>
              <a:rPr lang="en-US" dirty="0" smtClean="0"/>
              <a:t>Contributed 40 to 60% of Total Export</a:t>
            </a:r>
          </a:p>
          <a:p>
            <a:pPr>
              <a:spcAft>
                <a:spcPts val="1200"/>
              </a:spcAft>
            </a:pPr>
            <a:endParaRPr lang="en-US" dirty="0"/>
          </a:p>
        </p:txBody>
      </p:sp>
      <p:pic>
        <p:nvPicPr>
          <p:cNvPr id="1026" name="Picture 2"/>
          <p:cNvPicPr>
            <a:picLocks noChangeAspect="1" noChangeArrowheads="1"/>
          </p:cNvPicPr>
          <p:nvPr/>
        </p:nvPicPr>
        <p:blipFill>
          <a:blip r:embed="rId3"/>
          <a:srcRect/>
          <a:stretch>
            <a:fillRect/>
          </a:stretch>
        </p:blipFill>
        <p:spPr bwMode="auto">
          <a:xfrm>
            <a:off x="5467191" y="0"/>
            <a:ext cx="367681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529399"/>
          <a:ext cx="9144000" cy="4261801"/>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086713">
                <a:tc>
                  <a:txBody>
                    <a:bodyPr/>
                    <a:lstStyle/>
                    <a:p>
                      <a:pPr algn="ctr"/>
                      <a:r>
                        <a:rPr kumimoji="0" lang="en-US" sz="1800" kern="1200" dirty="0" smtClean="0"/>
                        <a:t>Year</a:t>
                      </a:r>
                      <a:endParaRPr lang="en-US" dirty="0"/>
                    </a:p>
                  </a:txBody>
                  <a:tcPr anchor="ctr"/>
                </a:tc>
                <a:tc gridSpan="2">
                  <a:txBody>
                    <a:bodyPr/>
                    <a:lstStyle/>
                    <a:p>
                      <a:pPr algn="ctr"/>
                      <a:r>
                        <a:rPr kumimoji="0" lang="en-US" sz="1800" kern="1200" dirty="0" smtClean="0"/>
                        <a:t>Germany</a:t>
                      </a:r>
                      <a:endParaRPr lang="en-US" dirty="0"/>
                    </a:p>
                  </a:txBody>
                  <a:tcPr anchor="ctr"/>
                </a:tc>
                <a:tc hMerge="1">
                  <a:txBody>
                    <a:bodyPr/>
                    <a:lstStyle/>
                    <a:p>
                      <a:pPr algn="ctr"/>
                      <a:endParaRPr lang="en-US" dirty="0"/>
                    </a:p>
                  </a:txBody>
                  <a:tcPr anchor="ctr"/>
                </a:tc>
                <a:tc gridSpan="2">
                  <a:txBody>
                    <a:bodyPr/>
                    <a:lstStyle/>
                    <a:p>
                      <a:pPr algn="ctr"/>
                      <a:r>
                        <a:rPr kumimoji="0" lang="en-US" sz="1800" kern="1200" dirty="0" smtClean="0"/>
                        <a:t>USA</a:t>
                      </a:r>
                      <a:endParaRPr lang="en-US" dirty="0"/>
                    </a:p>
                  </a:txBody>
                  <a:tcPr anchor="ctr"/>
                </a:tc>
                <a:tc hMerge="1">
                  <a:txBody>
                    <a:bodyPr/>
                    <a:lstStyle/>
                    <a:p>
                      <a:pPr algn="ctr"/>
                      <a:endParaRPr lang="en-US" dirty="0"/>
                    </a:p>
                  </a:txBody>
                  <a:tcPr anchor="ctr"/>
                </a:tc>
              </a:tr>
              <a:tr h="629604">
                <a:tc>
                  <a:txBody>
                    <a:bodyPr/>
                    <a:lstStyle/>
                    <a:p>
                      <a:pPr algn="ctr"/>
                      <a:endParaRPr lang="en-US" dirty="0"/>
                    </a:p>
                  </a:txBody>
                  <a:tcPr anchor="ctr"/>
                </a:tc>
                <a:tc>
                  <a:txBody>
                    <a:bodyPr/>
                    <a:lstStyle/>
                    <a:p>
                      <a:pPr algn="ctr"/>
                      <a:r>
                        <a:rPr kumimoji="0" lang="en-US" sz="1800" b="1" kern="1200" dirty="0" smtClean="0">
                          <a:solidFill>
                            <a:schemeClr val="accent1">
                              <a:lumMod val="75000"/>
                            </a:schemeClr>
                          </a:solidFill>
                        </a:rPr>
                        <a:t>m</a:t>
                      </a:r>
                      <a:r>
                        <a:rPr kumimoji="0" lang="en-US" sz="1800" b="1" kern="1200" baseline="30000" dirty="0" smtClean="0">
                          <a:solidFill>
                            <a:schemeClr val="accent1">
                              <a:lumMod val="75000"/>
                            </a:schemeClr>
                          </a:solidFill>
                        </a:rPr>
                        <a:t>2</a:t>
                      </a:r>
                      <a:endParaRPr lang="en-US" b="1" baseline="30000" dirty="0">
                        <a:solidFill>
                          <a:schemeClr val="accent1">
                            <a:lumMod val="75000"/>
                          </a:schemeClr>
                        </a:solidFill>
                      </a:endParaRPr>
                    </a:p>
                  </a:txBody>
                  <a:tcPr anchor="ctr"/>
                </a:tc>
                <a:tc>
                  <a:txBody>
                    <a:bodyPr/>
                    <a:lstStyle/>
                    <a:p>
                      <a:pPr algn="ctr"/>
                      <a:r>
                        <a:rPr lang="en-US" b="1" dirty="0" smtClean="0">
                          <a:solidFill>
                            <a:schemeClr val="accent1">
                              <a:lumMod val="75000"/>
                            </a:schemeClr>
                          </a:solidFill>
                        </a:rPr>
                        <a:t>$</a:t>
                      </a:r>
                      <a:endParaRPr lang="en-US" b="1" dirty="0">
                        <a:solidFill>
                          <a:schemeClr val="accent1">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accent1">
                              <a:lumMod val="75000"/>
                            </a:schemeClr>
                          </a:solidFill>
                        </a:rPr>
                        <a:t>m</a:t>
                      </a:r>
                      <a:r>
                        <a:rPr kumimoji="0" lang="en-US" sz="1800" b="1" kern="1200" baseline="30000" dirty="0" smtClean="0">
                          <a:solidFill>
                            <a:schemeClr val="accent1">
                              <a:lumMod val="75000"/>
                            </a:schemeClr>
                          </a:solidFill>
                        </a:rPr>
                        <a:t>2</a:t>
                      </a:r>
                      <a:endParaRPr lang="en-US" b="1" baseline="30000" dirty="0" smtClean="0">
                        <a:solidFill>
                          <a:schemeClr val="accent1">
                            <a:lumMod val="75000"/>
                          </a:schemeClr>
                        </a:solidFill>
                      </a:endParaRPr>
                    </a:p>
                  </a:txBody>
                  <a:tcPr anchor="ctr"/>
                </a:tc>
                <a:tc>
                  <a:txBody>
                    <a:bodyPr/>
                    <a:lstStyle/>
                    <a:p>
                      <a:pPr algn="ctr"/>
                      <a:r>
                        <a:rPr lang="en-US" b="1" dirty="0" smtClean="0">
                          <a:solidFill>
                            <a:schemeClr val="accent1">
                              <a:lumMod val="75000"/>
                            </a:schemeClr>
                          </a:solidFill>
                        </a:rPr>
                        <a:t>$</a:t>
                      </a:r>
                      <a:endParaRPr lang="en-US" b="1" dirty="0">
                        <a:solidFill>
                          <a:schemeClr val="accent1">
                            <a:lumMod val="75000"/>
                          </a:schemeClr>
                        </a:solidFill>
                      </a:endParaRPr>
                    </a:p>
                  </a:txBody>
                  <a:tcPr anchor="ctr"/>
                </a:tc>
              </a:tr>
              <a:tr h="656672">
                <a:tc>
                  <a:txBody>
                    <a:bodyPr/>
                    <a:lstStyle/>
                    <a:p>
                      <a:pPr algn="ctr"/>
                      <a:r>
                        <a:rPr kumimoji="0" lang="en-US" sz="1800" kern="1200" smtClean="0"/>
                        <a:t>2061/62</a:t>
                      </a:r>
                      <a:endParaRPr lang="en-US" dirty="0"/>
                    </a:p>
                  </a:txBody>
                  <a:tcPr anchor="ctr"/>
                </a:tc>
                <a:tc>
                  <a:txBody>
                    <a:bodyPr/>
                    <a:lstStyle/>
                    <a:p>
                      <a:pPr algn="ctr"/>
                      <a:r>
                        <a:rPr kumimoji="0" lang="en-US" sz="2400" b="1" kern="1200" dirty="0" smtClean="0"/>
                        <a:t>827,213</a:t>
                      </a:r>
                      <a:endParaRPr lang="en-US" b="1" dirty="0"/>
                    </a:p>
                  </a:txBody>
                  <a:tcPr anchor="ctr"/>
                </a:tc>
                <a:tc>
                  <a:txBody>
                    <a:bodyPr/>
                    <a:lstStyle/>
                    <a:p>
                      <a:pPr algn="ctr"/>
                      <a:r>
                        <a:rPr kumimoji="0" lang="en-US" sz="2400" b="1" kern="1200" dirty="0" smtClean="0"/>
                        <a:t>33,671,199</a:t>
                      </a:r>
                      <a:endParaRPr lang="en-US" b="1" dirty="0"/>
                    </a:p>
                  </a:txBody>
                  <a:tcPr anchor="ctr"/>
                </a:tc>
                <a:tc>
                  <a:txBody>
                    <a:bodyPr/>
                    <a:lstStyle/>
                    <a:p>
                      <a:pPr algn="ctr"/>
                      <a:r>
                        <a:rPr kumimoji="0" lang="en-US" sz="1600" kern="1200" dirty="0" smtClean="0"/>
                        <a:t>357,358</a:t>
                      </a:r>
                      <a:endParaRPr lang="en-US" dirty="0"/>
                    </a:p>
                  </a:txBody>
                  <a:tcPr anchor="ctr"/>
                </a:tc>
                <a:tc>
                  <a:txBody>
                    <a:bodyPr/>
                    <a:lstStyle/>
                    <a:p>
                      <a:pPr algn="ctr"/>
                      <a:r>
                        <a:rPr kumimoji="0" lang="en-US" sz="1700" kern="1200" dirty="0" smtClean="0"/>
                        <a:t>24,835,950</a:t>
                      </a:r>
                      <a:endParaRPr lang="en-US" sz="1700" dirty="0"/>
                    </a:p>
                  </a:txBody>
                  <a:tcPr anchor="ctr"/>
                </a:tc>
              </a:tr>
              <a:tr h="629604">
                <a:tc>
                  <a:txBody>
                    <a:bodyPr/>
                    <a:lstStyle/>
                    <a:p>
                      <a:pPr algn="ctr"/>
                      <a:r>
                        <a:rPr kumimoji="0" lang="en-US" sz="1800" kern="1200" smtClean="0"/>
                        <a:t>2062/63 </a:t>
                      </a:r>
                      <a:endParaRPr lang="en-US" dirty="0"/>
                    </a:p>
                  </a:txBody>
                  <a:tcPr anchor="ctr"/>
                </a:tc>
                <a:tc>
                  <a:txBody>
                    <a:bodyPr/>
                    <a:lstStyle/>
                    <a:p>
                      <a:pPr algn="ctr"/>
                      <a:r>
                        <a:rPr kumimoji="0" lang="en-US" sz="2200" kern="1200" dirty="0" smtClean="0"/>
                        <a:t>671,987</a:t>
                      </a:r>
                      <a:endParaRPr lang="en-US" sz="2200" dirty="0"/>
                    </a:p>
                  </a:txBody>
                  <a:tcPr anchor="ctr"/>
                </a:tc>
                <a:tc>
                  <a:txBody>
                    <a:bodyPr/>
                    <a:lstStyle/>
                    <a:p>
                      <a:pPr algn="ctr"/>
                      <a:r>
                        <a:rPr kumimoji="0" lang="en-US" sz="2200" kern="1200" dirty="0" smtClean="0"/>
                        <a:t>28,088,067</a:t>
                      </a:r>
                      <a:endParaRPr lang="en-US" sz="2200" dirty="0"/>
                    </a:p>
                  </a:txBody>
                  <a:tcPr anchor="ctr"/>
                </a:tc>
                <a:tc>
                  <a:txBody>
                    <a:bodyPr/>
                    <a:lstStyle/>
                    <a:p>
                      <a:pPr algn="ctr"/>
                      <a:r>
                        <a:rPr kumimoji="0" lang="en-US" sz="1600" kern="1200" dirty="0" smtClean="0"/>
                        <a:t>344,151</a:t>
                      </a:r>
                      <a:endParaRPr lang="en-US" dirty="0"/>
                    </a:p>
                  </a:txBody>
                  <a:tcPr anchor="ctr"/>
                </a:tc>
                <a:tc>
                  <a:txBody>
                    <a:bodyPr/>
                    <a:lstStyle/>
                    <a:p>
                      <a:pPr algn="ctr"/>
                      <a:r>
                        <a:rPr kumimoji="0" lang="en-US" sz="1800" kern="1200" dirty="0" smtClean="0"/>
                        <a:t>26,578,016</a:t>
                      </a:r>
                      <a:endParaRPr lang="en-US" dirty="0"/>
                    </a:p>
                  </a:txBody>
                  <a:tcPr anchor="ctr"/>
                </a:tc>
              </a:tr>
              <a:tr h="629604">
                <a:tc>
                  <a:txBody>
                    <a:bodyPr/>
                    <a:lstStyle/>
                    <a:p>
                      <a:pPr algn="ctr"/>
                      <a:r>
                        <a:rPr kumimoji="0" lang="en-US" sz="1800" kern="1200" smtClean="0"/>
                        <a:t>2063/64 </a:t>
                      </a:r>
                      <a:endParaRPr lang="en-US" dirty="0"/>
                    </a:p>
                  </a:txBody>
                  <a:tcPr anchor="ctr"/>
                </a:tc>
                <a:tc>
                  <a:txBody>
                    <a:bodyPr/>
                    <a:lstStyle/>
                    <a:p>
                      <a:pPr algn="ctr"/>
                      <a:r>
                        <a:rPr kumimoji="0" lang="en-US" sz="2000" kern="1200" dirty="0" smtClean="0"/>
                        <a:t>613,286</a:t>
                      </a:r>
                      <a:endParaRPr lang="en-US" dirty="0"/>
                    </a:p>
                  </a:txBody>
                  <a:tcPr anchor="ctr"/>
                </a:tc>
                <a:tc>
                  <a:txBody>
                    <a:bodyPr/>
                    <a:lstStyle/>
                    <a:p>
                      <a:pPr algn="ctr"/>
                      <a:r>
                        <a:rPr kumimoji="0" lang="en-US" sz="2000" kern="1200" dirty="0" smtClean="0"/>
                        <a:t>27,344,690</a:t>
                      </a:r>
                      <a:endParaRPr lang="en-US" dirty="0"/>
                    </a:p>
                  </a:txBody>
                  <a:tcPr anchor="ctr"/>
                </a:tc>
                <a:tc>
                  <a:txBody>
                    <a:bodyPr/>
                    <a:lstStyle/>
                    <a:p>
                      <a:pPr algn="ctr"/>
                      <a:r>
                        <a:rPr kumimoji="0" lang="en-US" sz="1600" kern="1200" dirty="0" smtClean="0"/>
                        <a:t>337,003</a:t>
                      </a:r>
                      <a:endParaRPr lang="en-US" dirty="0"/>
                    </a:p>
                  </a:txBody>
                  <a:tcPr anchor="ctr"/>
                </a:tc>
                <a:tc>
                  <a:txBody>
                    <a:bodyPr/>
                    <a:lstStyle/>
                    <a:p>
                      <a:pPr algn="ctr"/>
                      <a:r>
                        <a:rPr kumimoji="0" lang="en-US" sz="2200" kern="1200" dirty="0" smtClean="0"/>
                        <a:t>28,958,768</a:t>
                      </a:r>
                      <a:endParaRPr lang="en-US" sz="2200" dirty="0"/>
                    </a:p>
                  </a:txBody>
                  <a:tcPr anchor="ctr"/>
                </a:tc>
              </a:tr>
              <a:tr h="629604">
                <a:tc>
                  <a:txBody>
                    <a:bodyPr/>
                    <a:lstStyle/>
                    <a:p>
                      <a:pPr algn="ctr"/>
                      <a:r>
                        <a:rPr lang="en-US" smtClean="0"/>
                        <a:t>2064/65</a:t>
                      </a:r>
                      <a:endParaRPr lang="en-US" dirty="0"/>
                    </a:p>
                  </a:txBody>
                  <a:tcPr anchor="ctr"/>
                </a:tc>
                <a:tc>
                  <a:txBody>
                    <a:bodyPr/>
                    <a:lstStyle/>
                    <a:p>
                      <a:pPr algn="ctr"/>
                      <a:r>
                        <a:rPr lang="en-US" dirty="0" smtClean="0"/>
                        <a:t>556,280</a:t>
                      </a:r>
                      <a:endParaRPr lang="en-US" dirty="0"/>
                    </a:p>
                  </a:txBody>
                  <a:tcPr anchor="ctr"/>
                </a:tc>
                <a:tc>
                  <a:txBody>
                    <a:bodyPr/>
                    <a:lstStyle/>
                    <a:p>
                      <a:pPr algn="ctr"/>
                      <a:r>
                        <a:rPr lang="en-US" dirty="0" smtClean="0"/>
                        <a:t>26,408,764</a:t>
                      </a:r>
                      <a:endParaRPr lang="en-US" dirty="0"/>
                    </a:p>
                  </a:txBody>
                  <a:tcPr anchor="ctr"/>
                </a:tc>
                <a:tc>
                  <a:txBody>
                    <a:bodyPr/>
                    <a:lstStyle/>
                    <a:p>
                      <a:pPr algn="ctr"/>
                      <a:r>
                        <a:rPr lang="en-US" sz="1600" b="1" dirty="0" smtClean="0"/>
                        <a:t>358,445</a:t>
                      </a:r>
                      <a:endParaRPr lang="en-US" b="1" dirty="0"/>
                    </a:p>
                  </a:txBody>
                  <a:tcPr anchor="ctr"/>
                </a:tc>
                <a:tc>
                  <a:txBody>
                    <a:bodyPr/>
                    <a:lstStyle/>
                    <a:p>
                      <a:pPr algn="ctr"/>
                      <a:r>
                        <a:rPr lang="en-US" sz="2400" b="1" dirty="0" smtClean="0"/>
                        <a:t>33,173,397</a:t>
                      </a:r>
                      <a:endParaRPr lang="en-US" b="1" dirty="0"/>
                    </a:p>
                  </a:txBody>
                  <a:tcPr anchor="ctr"/>
                </a:tc>
              </a:tr>
            </a:tbl>
          </a:graphicData>
        </a:graphic>
      </p:graphicFrame>
      <p:sp>
        <p:nvSpPr>
          <p:cNvPr id="2" name="Title 1"/>
          <p:cNvSpPr>
            <a:spLocks noGrp="1"/>
          </p:cNvSpPr>
          <p:nvPr>
            <p:ph type="title"/>
          </p:nvPr>
        </p:nvSpPr>
        <p:spPr/>
        <p:txBody>
          <a:bodyPr/>
          <a:lstStyle/>
          <a:p>
            <a:r>
              <a:rPr lang="en-US" dirty="0" smtClean="0"/>
              <a:t>Carpet Export Figures</a:t>
            </a:r>
            <a:br>
              <a:rPr lang="en-US" dirty="0" smtClean="0"/>
            </a:br>
            <a:r>
              <a:rPr lang="en-US" sz="2800" dirty="0" smtClean="0"/>
              <a:t>Source: TEPC, Nepal</a:t>
            </a:r>
            <a:endParaRPr lang="en-US" dirty="0"/>
          </a:p>
        </p:txBody>
      </p:sp>
      <p:sp>
        <p:nvSpPr>
          <p:cNvPr id="1025" name="Rectangle 1"/>
          <p:cNvSpPr>
            <a:spLocks noChangeArrowheads="1"/>
          </p:cNvSpPr>
          <p:nvPr/>
        </p:nvSpPr>
        <p:spPr bwMode="auto">
          <a:xfrm>
            <a:off x="0" y="6096000"/>
            <a:ext cx="855368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Times New Roman" pitchFamily="18" charset="0"/>
                <a:cs typeface="Times New Roman" pitchFamily="18" charset="0"/>
              </a:rPr>
              <a:t>Total Export </a:t>
            </a:r>
            <a:r>
              <a:rPr kumimoji="0" lang="en-US" sz="2800" b="0" i="0" u="none" strike="noStrike" cap="none" normalizeH="0" baseline="0" smtClean="0">
                <a:ln>
                  <a:noFill/>
                </a:ln>
                <a:solidFill>
                  <a:schemeClr val="tx1"/>
                </a:solidFill>
                <a:effectLst/>
                <a:ea typeface="Times New Roman" pitchFamily="18" charset="0"/>
                <a:cs typeface="Times New Roman" pitchFamily="18" charset="0"/>
              </a:rPr>
              <a:t>in 2063/64 </a:t>
            </a:r>
            <a:r>
              <a:rPr kumimoji="0" lang="en-US" sz="2800" b="0" i="0" u="none" strike="noStrike" cap="none" normalizeH="0" baseline="0" dirty="0" smtClean="0">
                <a:ln>
                  <a:noFill/>
                </a:ln>
                <a:solidFill>
                  <a:schemeClr val="tx1"/>
                </a:solidFill>
                <a:effectLst/>
                <a:ea typeface="Times New Roman" pitchFamily="18" charset="0"/>
                <a:cs typeface="Times New Roman" pitchFamily="18" charset="0"/>
              </a:rPr>
              <a:t>= 1,341,757 m</a:t>
            </a:r>
            <a:r>
              <a:rPr kumimoji="0" lang="en-US" sz="2800" b="0" i="0" u="none" strike="noStrike" cap="none" normalizeH="0" baseline="30000" dirty="0" smtClean="0">
                <a:ln>
                  <a:noFill/>
                </a:ln>
                <a:solidFill>
                  <a:schemeClr val="tx1"/>
                </a:solidFill>
                <a:effectLst/>
                <a:ea typeface="Times New Roman" pitchFamily="18" charset="0"/>
                <a:cs typeface="Times New Roman" pitchFamily="18" charset="0"/>
              </a:rPr>
              <a:t>2 </a:t>
            </a:r>
            <a:r>
              <a:rPr lang="en-US" sz="2800" dirty="0" smtClean="0">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ea typeface="Times New Roman" pitchFamily="18" charset="0"/>
                <a:cs typeface="Times New Roman" pitchFamily="18" charset="0"/>
              </a:rPr>
              <a:t>$79,375,420</a:t>
            </a:r>
            <a:endParaRPr kumimoji="0" lang="en-US" sz="4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Situation</a:t>
            </a:r>
            <a:endParaRPr lang="en-US" dirty="0"/>
          </a:p>
        </p:txBody>
      </p:sp>
      <p:sp>
        <p:nvSpPr>
          <p:cNvPr id="3" name="Content Placeholder 2"/>
          <p:cNvSpPr>
            <a:spLocks noGrp="1"/>
          </p:cNvSpPr>
          <p:nvPr>
            <p:ph idx="1"/>
          </p:nvPr>
        </p:nvSpPr>
        <p:spPr>
          <a:xfrm>
            <a:off x="457200" y="1752600"/>
            <a:ext cx="8229600" cy="4975192"/>
          </a:xfrm>
        </p:spPr>
        <p:txBody>
          <a:bodyPr>
            <a:noAutofit/>
          </a:bodyPr>
          <a:lstStyle/>
          <a:p>
            <a:pPr>
              <a:spcAft>
                <a:spcPts val="1200"/>
              </a:spcAft>
            </a:pPr>
            <a:r>
              <a:rPr lang="en-US" sz="2800" dirty="0" smtClean="0"/>
              <a:t>With the total exports diminished by about one half compared to the </a:t>
            </a:r>
            <a:r>
              <a:rPr lang="en-US" sz="2800" smtClean="0"/>
              <a:t>golden era</a:t>
            </a:r>
          </a:p>
          <a:p>
            <a:pPr>
              <a:spcAft>
                <a:spcPts val="1200"/>
              </a:spcAft>
            </a:pPr>
            <a:r>
              <a:rPr lang="en-US" sz="2800" smtClean="0"/>
              <a:t>Need </a:t>
            </a:r>
            <a:r>
              <a:rPr lang="en-US" sz="2800" dirty="0" smtClean="0"/>
              <a:t>to maximize sale and minimize production time and cost without compromising </a:t>
            </a:r>
            <a:r>
              <a:rPr lang="en-US" sz="2800" smtClean="0"/>
              <a:t>in quality</a:t>
            </a:r>
            <a:endParaRPr lang="en-US" sz="2800" dirty="0" smtClean="0"/>
          </a:p>
          <a:p>
            <a:pPr>
              <a:spcAft>
                <a:spcPts val="1200"/>
              </a:spcAft>
            </a:pPr>
            <a:r>
              <a:rPr lang="en-US" sz="2800" smtClean="0"/>
              <a:t>Must develop </a:t>
            </a:r>
            <a:r>
              <a:rPr lang="en-US" sz="2800" dirty="0" smtClean="0"/>
              <a:t>of compelling designs </a:t>
            </a:r>
            <a:r>
              <a:rPr lang="en-US" sz="2800" smtClean="0"/>
              <a:t>and </a:t>
            </a:r>
            <a:br>
              <a:rPr lang="en-US" sz="2800" smtClean="0"/>
            </a:br>
            <a:r>
              <a:rPr lang="en-US" sz="2800" smtClean="0"/>
              <a:t>diversify </a:t>
            </a:r>
            <a:r>
              <a:rPr lang="en-US" sz="2800" dirty="0" smtClean="0"/>
              <a:t>the product to </a:t>
            </a:r>
            <a:r>
              <a:rPr lang="en-US" sz="2800" smtClean="0"/>
              <a:t>avoid saturation</a:t>
            </a:r>
            <a:endParaRPr lang="en-US" sz="2800" dirty="0" smtClean="0"/>
          </a:p>
          <a:p>
            <a:pPr>
              <a:spcAft>
                <a:spcPts val="1200"/>
              </a:spcAft>
            </a:pPr>
            <a:r>
              <a:rPr lang="en-US" sz="2800" dirty="0" smtClean="0"/>
              <a:t>Adopting appropriate technology could bring in these remedies, boosting Nepalese market share of high-end custom rugs. </a:t>
            </a:r>
          </a:p>
          <a:p>
            <a:pPr>
              <a:spcAft>
                <a:spcPts val="1200"/>
              </a:spcAft>
            </a:pPr>
            <a:endParaRPr lang="en-US" sz="2800"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 Plain Template</Template>
  <TotalTime>6736</TotalTime>
  <Words>1032</Words>
  <Application>Microsoft Office PowerPoint</Application>
  <PresentationFormat>On-screen Show (4:3)</PresentationFormat>
  <Paragraphs>253</Paragraphs>
  <Slides>33</Slides>
  <Notes>12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Module</vt:lpstr>
      <vt:lpstr>Virtual Carpet Suite</vt:lpstr>
      <vt:lpstr>PowerPoint Presentation</vt:lpstr>
      <vt:lpstr>PowerPoint Presentation</vt:lpstr>
      <vt:lpstr>PowerPoint Presentation</vt:lpstr>
      <vt:lpstr>PowerPoint Presentation</vt:lpstr>
      <vt:lpstr>Outline of this presentation</vt:lpstr>
      <vt:lpstr>Carpet Industry at  its Peak (mid 90’s)</vt:lpstr>
      <vt:lpstr>Carpet Export Figures Source: TEPC, Nepal</vt:lpstr>
      <vt:lpstr>Current Situation</vt:lpstr>
      <vt:lpstr>PowerPoint Presentation</vt:lpstr>
      <vt:lpstr>PowerPoint Presentation</vt:lpstr>
      <vt:lpstr>To Convince Clients</vt:lpstr>
      <vt:lpstr>PowerPoint Presentation</vt:lpstr>
      <vt:lpstr>PowerPoint Presentation</vt:lpstr>
      <vt:lpstr>PowerPoint Presentation</vt:lpstr>
      <vt:lpstr>To Improve Production</vt:lpstr>
      <vt:lpstr>PowerPoint Presentation</vt:lpstr>
      <vt:lpstr>To Sell Rugs Faster</vt:lpstr>
      <vt:lpstr>PowerPoint Presentation</vt:lpstr>
      <vt:lpstr>Virtual Carpet Technology </vt:lpstr>
      <vt:lpstr>PowerPoint Presentation</vt:lpstr>
      <vt:lpstr>PowerPoint Presentation</vt:lpstr>
      <vt:lpstr>PowerPoint Presentation</vt:lpstr>
      <vt:lpstr>Journey over One Decade</vt:lpstr>
      <vt:lpstr>PowerPoint Presentation</vt:lpstr>
      <vt:lpstr>The Rough Road</vt:lpstr>
      <vt:lpstr>Lessons Learned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Jyoti Tandukar</dc:creator>
  <cp:lastModifiedBy>JT</cp:lastModifiedBy>
  <cp:revision>392</cp:revision>
  <dcterms:created xsi:type="dcterms:W3CDTF">2008-11-27T08:57:26Z</dcterms:created>
  <dcterms:modified xsi:type="dcterms:W3CDTF">2010-06-28T07:53:54Z</dcterms:modified>
</cp:coreProperties>
</file>