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82" r:id="rId2"/>
    <p:sldId id="295" r:id="rId3"/>
    <p:sldId id="307" r:id="rId4"/>
    <p:sldId id="300" r:id="rId5"/>
    <p:sldId id="257" r:id="rId6"/>
    <p:sldId id="301" r:id="rId7"/>
    <p:sldId id="286" r:id="rId8"/>
    <p:sldId id="280" r:id="rId9"/>
    <p:sldId id="292" r:id="rId10"/>
    <p:sldId id="306" r:id="rId11"/>
    <p:sldId id="277" r:id="rId12"/>
    <p:sldId id="308" r:id="rId13"/>
    <p:sldId id="287" r:id="rId14"/>
    <p:sldId id="271"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30" r:id="rId29"/>
    <p:sldId id="322" r:id="rId30"/>
    <p:sldId id="323" r:id="rId31"/>
    <p:sldId id="326" r:id="rId32"/>
    <p:sldId id="324" r:id="rId33"/>
    <p:sldId id="327" r:id="rId34"/>
    <p:sldId id="325" r:id="rId35"/>
    <p:sldId id="328" r:id="rId36"/>
    <p:sldId id="329" r:id="rId37"/>
    <p:sldId id="33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A42700"/>
    <a:srgbClr val="FFF7AD"/>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p:cViewPr varScale="1">
        <p:scale>
          <a:sx n="63" d="100"/>
          <a:sy n="63" d="100"/>
        </p:scale>
        <p:origin x="-16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9EC29-6499-4B4B-A3DE-CD8608F99067}" type="doc">
      <dgm:prSet loTypeId="urn:microsoft.com/office/officeart/2005/8/layout/cycle3" loCatId="cycle" qsTypeId="urn:microsoft.com/office/officeart/2005/8/quickstyle/3d6" qsCatId="3D" csTypeId="urn:microsoft.com/office/officeart/2005/8/colors/accent3_1" csCatId="accent3" phldr="1"/>
      <dgm:spPr/>
      <dgm:t>
        <a:bodyPr/>
        <a:lstStyle/>
        <a:p>
          <a:endParaRPr lang="en-US"/>
        </a:p>
      </dgm:t>
    </dgm:pt>
    <dgm:pt modelId="{2747F859-3A92-43A3-B833-E1C94890AE0D}">
      <dgm:prSet phldrT="[Text]" custT="1"/>
      <dgm:spPr/>
      <dgm:t>
        <a:bodyPr/>
        <a:lstStyle/>
        <a:p>
          <a:r>
            <a:rPr lang="en-US" sz="2400" dirty="0" smtClean="0">
              <a:latin typeface="Calibri" pitchFamily="34" charset="0"/>
              <a:cs typeface="Calibri" pitchFamily="34" charset="0"/>
            </a:rPr>
            <a:t>Choose</a:t>
          </a:r>
          <a:endParaRPr lang="en-US" sz="2400" dirty="0">
            <a:latin typeface="Calibri" pitchFamily="34" charset="0"/>
            <a:cs typeface="Calibri" pitchFamily="34" charset="0"/>
          </a:endParaRPr>
        </a:p>
      </dgm:t>
    </dgm:pt>
    <dgm:pt modelId="{24296049-632F-4376-9BFA-8A5D58383D8F}" type="parTrans" cxnId="{75BC8356-15C5-4450-97B4-D62AA41F5F24}">
      <dgm:prSet/>
      <dgm:spPr/>
      <dgm:t>
        <a:bodyPr/>
        <a:lstStyle/>
        <a:p>
          <a:endParaRPr lang="en-US" sz="3200">
            <a:latin typeface="Calibri" pitchFamily="34" charset="0"/>
            <a:cs typeface="Calibri" pitchFamily="34" charset="0"/>
          </a:endParaRPr>
        </a:p>
      </dgm:t>
    </dgm:pt>
    <dgm:pt modelId="{48795F07-B219-462B-B32A-3F981C83707E}" type="sibTrans" cxnId="{75BC8356-15C5-4450-97B4-D62AA41F5F24}">
      <dgm:prSet custT="1"/>
      <dgm:spPr/>
      <dgm:t>
        <a:bodyPr/>
        <a:lstStyle/>
        <a:p>
          <a:endParaRPr lang="en-US" sz="2000">
            <a:latin typeface="Calibri" pitchFamily="34" charset="0"/>
            <a:cs typeface="Calibri" pitchFamily="34" charset="0"/>
          </a:endParaRPr>
        </a:p>
      </dgm:t>
    </dgm:pt>
    <dgm:pt modelId="{1C520A57-43EA-483C-B12B-2483CE81D219}">
      <dgm:prSet phldrT="[Text]" custT="1"/>
      <dgm:spPr/>
      <dgm:t>
        <a:bodyPr/>
        <a:lstStyle/>
        <a:p>
          <a:r>
            <a:rPr lang="en-US" sz="2400" dirty="0" smtClean="0">
              <a:latin typeface="Calibri" pitchFamily="34" charset="0"/>
              <a:cs typeface="Calibri" pitchFamily="34" charset="0"/>
            </a:rPr>
            <a:t>Craft</a:t>
          </a:r>
          <a:endParaRPr lang="en-US" sz="2400" dirty="0">
            <a:latin typeface="Calibri" pitchFamily="34" charset="0"/>
            <a:cs typeface="Calibri" pitchFamily="34" charset="0"/>
          </a:endParaRPr>
        </a:p>
      </dgm:t>
    </dgm:pt>
    <dgm:pt modelId="{90F4090A-DCCC-44C7-A83B-08FD26CDB547}" type="parTrans" cxnId="{0E9704CB-D7F6-45A5-89C2-97AA3982D76B}">
      <dgm:prSet/>
      <dgm:spPr/>
      <dgm:t>
        <a:bodyPr/>
        <a:lstStyle/>
        <a:p>
          <a:endParaRPr lang="en-US" sz="3200">
            <a:latin typeface="Calibri" pitchFamily="34" charset="0"/>
            <a:cs typeface="Calibri" pitchFamily="34" charset="0"/>
          </a:endParaRPr>
        </a:p>
      </dgm:t>
    </dgm:pt>
    <dgm:pt modelId="{6B612C31-40D8-4CAE-8428-225526BDEF71}" type="sibTrans" cxnId="{0E9704CB-D7F6-45A5-89C2-97AA3982D76B}">
      <dgm:prSet custT="1"/>
      <dgm:spPr/>
      <dgm:t>
        <a:bodyPr/>
        <a:lstStyle/>
        <a:p>
          <a:endParaRPr lang="en-US" sz="2000">
            <a:latin typeface="Calibri" pitchFamily="34" charset="0"/>
            <a:cs typeface="Calibri" pitchFamily="34" charset="0"/>
          </a:endParaRPr>
        </a:p>
      </dgm:t>
    </dgm:pt>
    <dgm:pt modelId="{2B491487-702E-4DF5-BC45-2E60A310D7B2}">
      <dgm:prSet phldrT="[Text]" custT="1"/>
      <dgm:spPr/>
      <dgm:t>
        <a:bodyPr/>
        <a:lstStyle/>
        <a:p>
          <a:r>
            <a:rPr lang="en-US" sz="2400" dirty="0" smtClean="0">
              <a:latin typeface="Calibri" pitchFamily="34" charset="0"/>
              <a:cs typeface="Calibri" pitchFamily="34" charset="0"/>
            </a:rPr>
            <a:t>Connect</a:t>
          </a:r>
          <a:endParaRPr lang="en-US" sz="2400" dirty="0">
            <a:latin typeface="Calibri" pitchFamily="34" charset="0"/>
            <a:cs typeface="Calibri" pitchFamily="34" charset="0"/>
          </a:endParaRPr>
        </a:p>
      </dgm:t>
    </dgm:pt>
    <dgm:pt modelId="{54A10729-EFB2-48C2-A3AA-BC5E957C4DE1}" type="parTrans" cxnId="{5CB2AB78-C30A-457F-8EDB-9E8FF302BBBA}">
      <dgm:prSet/>
      <dgm:spPr/>
      <dgm:t>
        <a:bodyPr/>
        <a:lstStyle/>
        <a:p>
          <a:endParaRPr lang="en-US" sz="3200">
            <a:latin typeface="Calibri" pitchFamily="34" charset="0"/>
            <a:cs typeface="Calibri" pitchFamily="34" charset="0"/>
          </a:endParaRPr>
        </a:p>
      </dgm:t>
    </dgm:pt>
    <dgm:pt modelId="{C0396FE3-8CEC-47DB-BD64-60140C6631B4}" type="sibTrans" cxnId="{5CB2AB78-C30A-457F-8EDB-9E8FF302BBBA}">
      <dgm:prSet custT="1"/>
      <dgm:spPr/>
      <dgm:t>
        <a:bodyPr/>
        <a:lstStyle/>
        <a:p>
          <a:endParaRPr lang="en-US" sz="2000">
            <a:latin typeface="Calibri" pitchFamily="34" charset="0"/>
            <a:cs typeface="Calibri" pitchFamily="34" charset="0"/>
          </a:endParaRPr>
        </a:p>
      </dgm:t>
    </dgm:pt>
    <dgm:pt modelId="{C8AF9B0E-D19D-4094-89E6-3F3D8E9BA40C}">
      <dgm:prSet phldrT="[Text]" custT="1"/>
      <dgm:spPr/>
      <dgm:t>
        <a:bodyPr/>
        <a:lstStyle/>
        <a:p>
          <a:r>
            <a:rPr lang="en-US" sz="2400" dirty="0" smtClean="0">
              <a:latin typeface="Calibri" pitchFamily="34" charset="0"/>
              <a:cs typeface="Calibri" pitchFamily="34" charset="0"/>
            </a:rPr>
            <a:t>Consult</a:t>
          </a:r>
          <a:endParaRPr lang="en-US" sz="2400" dirty="0">
            <a:latin typeface="Calibri" pitchFamily="34" charset="0"/>
            <a:cs typeface="Calibri" pitchFamily="34" charset="0"/>
          </a:endParaRPr>
        </a:p>
      </dgm:t>
    </dgm:pt>
    <dgm:pt modelId="{9396D66D-6968-4DFC-A373-4A7986D856E2}" type="parTrans" cxnId="{FC7D35F4-9872-474C-842F-520657660C2A}">
      <dgm:prSet/>
      <dgm:spPr/>
      <dgm:t>
        <a:bodyPr/>
        <a:lstStyle/>
        <a:p>
          <a:endParaRPr lang="en-US" sz="3200">
            <a:latin typeface="Calibri" pitchFamily="34" charset="0"/>
            <a:cs typeface="Calibri" pitchFamily="34" charset="0"/>
          </a:endParaRPr>
        </a:p>
      </dgm:t>
    </dgm:pt>
    <dgm:pt modelId="{31990002-8A56-4CD9-BA97-7B1E9BD94AF0}" type="sibTrans" cxnId="{FC7D35F4-9872-474C-842F-520657660C2A}">
      <dgm:prSet custT="1"/>
      <dgm:spPr/>
      <dgm:t>
        <a:bodyPr/>
        <a:lstStyle/>
        <a:p>
          <a:endParaRPr lang="en-US" sz="2000">
            <a:latin typeface="Calibri" pitchFamily="34" charset="0"/>
            <a:cs typeface="Calibri" pitchFamily="34" charset="0"/>
          </a:endParaRPr>
        </a:p>
      </dgm:t>
    </dgm:pt>
    <dgm:pt modelId="{191254C5-8BA2-48A1-AACF-BF684CB528CA}">
      <dgm:prSet phldrT="[Text]" custT="1"/>
      <dgm:spPr/>
      <dgm:t>
        <a:bodyPr/>
        <a:lstStyle/>
        <a:p>
          <a:r>
            <a:rPr lang="en-US" sz="2400" dirty="0" smtClean="0">
              <a:latin typeface="Calibri" pitchFamily="34" charset="0"/>
              <a:cs typeface="Calibri" pitchFamily="34" charset="0"/>
            </a:rPr>
            <a:t>Communicate</a:t>
          </a:r>
          <a:endParaRPr lang="en-US" sz="2400" dirty="0">
            <a:latin typeface="Calibri" pitchFamily="34" charset="0"/>
            <a:cs typeface="Calibri" pitchFamily="34" charset="0"/>
          </a:endParaRPr>
        </a:p>
      </dgm:t>
    </dgm:pt>
    <dgm:pt modelId="{048BCC56-9162-4442-A383-E6F211117B8E}" type="parTrans" cxnId="{4157A9CB-7CB3-41C6-AB45-1E48A3E47159}">
      <dgm:prSet/>
      <dgm:spPr/>
      <dgm:t>
        <a:bodyPr/>
        <a:lstStyle/>
        <a:p>
          <a:endParaRPr lang="en-US" sz="3200">
            <a:latin typeface="Calibri" pitchFamily="34" charset="0"/>
            <a:cs typeface="Calibri" pitchFamily="34" charset="0"/>
          </a:endParaRPr>
        </a:p>
      </dgm:t>
    </dgm:pt>
    <dgm:pt modelId="{33449DCC-150B-4242-BE26-220019DF08B6}" type="sibTrans" cxnId="{4157A9CB-7CB3-41C6-AB45-1E48A3E47159}">
      <dgm:prSet custT="1"/>
      <dgm:spPr/>
      <dgm:t>
        <a:bodyPr/>
        <a:lstStyle/>
        <a:p>
          <a:endParaRPr lang="en-US" sz="2000">
            <a:latin typeface="Calibri" pitchFamily="34" charset="0"/>
            <a:cs typeface="Calibri" pitchFamily="34" charset="0"/>
          </a:endParaRPr>
        </a:p>
      </dgm:t>
    </dgm:pt>
    <dgm:pt modelId="{B0C2AD70-0A05-4E06-BE33-150DAEB93258}">
      <dgm:prSet phldrT="[Text]" custT="1"/>
      <dgm:spPr/>
      <dgm:t>
        <a:bodyPr/>
        <a:lstStyle/>
        <a:p>
          <a:r>
            <a:rPr lang="en-US" sz="2400" dirty="0" smtClean="0">
              <a:latin typeface="Calibri" pitchFamily="34" charset="0"/>
              <a:cs typeface="Calibri" pitchFamily="34" charset="0"/>
            </a:rPr>
            <a:t>Capture</a:t>
          </a:r>
          <a:endParaRPr lang="en-US" sz="2400" dirty="0">
            <a:latin typeface="Calibri" pitchFamily="34" charset="0"/>
            <a:cs typeface="Calibri" pitchFamily="34" charset="0"/>
          </a:endParaRPr>
        </a:p>
      </dgm:t>
    </dgm:pt>
    <dgm:pt modelId="{5357F2E3-8B37-4F8D-9A3C-81786E68607F}" type="parTrans" cxnId="{F2D85335-6CC4-48BA-9198-160E4B6FF0F4}">
      <dgm:prSet/>
      <dgm:spPr/>
      <dgm:t>
        <a:bodyPr/>
        <a:lstStyle/>
        <a:p>
          <a:endParaRPr lang="en-US" sz="3200">
            <a:latin typeface="Calibri" pitchFamily="34" charset="0"/>
            <a:cs typeface="Calibri" pitchFamily="34" charset="0"/>
          </a:endParaRPr>
        </a:p>
      </dgm:t>
    </dgm:pt>
    <dgm:pt modelId="{3CAC4955-7562-47A9-BAC4-0DB9BB522FE3}" type="sibTrans" cxnId="{F2D85335-6CC4-48BA-9198-160E4B6FF0F4}">
      <dgm:prSet custT="1"/>
      <dgm:spPr/>
      <dgm:t>
        <a:bodyPr/>
        <a:lstStyle/>
        <a:p>
          <a:endParaRPr lang="en-US" sz="2000">
            <a:latin typeface="Calibri" pitchFamily="34" charset="0"/>
            <a:cs typeface="Calibri" pitchFamily="34" charset="0"/>
          </a:endParaRPr>
        </a:p>
      </dgm:t>
    </dgm:pt>
    <dgm:pt modelId="{D659D5A8-E392-4E5D-ADA4-8956DDC75E08}">
      <dgm:prSet phldrT="[Text]" custT="1"/>
      <dgm:spPr/>
      <dgm:t>
        <a:bodyPr/>
        <a:lstStyle/>
        <a:p>
          <a:r>
            <a:rPr lang="en-US" sz="2400" dirty="0" smtClean="0">
              <a:latin typeface="Calibri" pitchFamily="34" charset="0"/>
              <a:cs typeface="Calibri" pitchFamily="34" charset="0"/>
            </a:rPr>
            <a:t>Cope</a:t>
          </a:r>
          <a:endParaRPr lang="en-US" sz="2400" dirty="0">
            <a:latin typeface="Calibri" pitchFamily="34" charset="0"/>
            <a:cs typeface="Calibri" pitchFamily="34" charset="0"/>
          </a:endParaRPr>
        </a:p>
      </dgm:t>
    </dgm:pt>
    <dgm:pt modelId="{D80C4CC0-61B7-43B7-BE83-5F0A3D2A5CC7}" type="parTrans" cxnId="{F1E1C197-0256-4DFC-8E2A-E869166B2684}">
      <dgm:prSet/>
      <dgm:spPr/>
      <dgm:t>
        <a:bodyPr/>
        <a:lstStyle/>
        <a:p>
          <a:endParaRPr lang="en-US" sz="3200">
            <a:latin typeface="Calibri" pitchFamily="34" charset="0"/>
            <a:cs typeface="Calibri" pitchFamily="34" charset="0"/>
          </a:endParaRPr>
        </a:p>
      </dgm:t>
    </dgm:pt>
    <dgm:pt modelId="{0203D4C0-7A7B-4113-93DC-29F35C0342D9}" type="sibTrans" cxnId="{F1E1C197-0256-4DFC-8E2A-E869166B2684}">
      <dgm:prSet custT="1"/>
      <dgm:spPr/>
      <dgm:t>
        <a:bodyPr/>
        <a:lstStyle/>
        <a:p>
          <a:endParaRPr lang="en-US" sz="2000">
            <a:latin typeface="Calibri" pitchFamily="34" charset="0"/>
            <a:cs typeface="Calibri" pitchFamily="34" charset="0"/>
          </a:endParaRPr>
        </a:p>
      </dgm:t>
    </dgm:pt>
    <dgm:pt modelId="{CF61C483-286E-4159-A347-56A5C87DB281}" type="pres">
      <dgm:prSet presAssocID="{A549EC29-6499-4B4B-A3DE-CD8608F99067}" presName="Name0" presStyleCnt="0">
        <dgm:presLayoutVars>
          <dgm:dir/>
          <dgm:resizeHandles val="exact"/>
        </dgm:presLayoutVars>
      </dgm:prSet>
      <dgm:spPr/>
      <dgm:t>
        <a:bodyPr/>
        <a:lstStyle/>
        <a:p>
          <a:endParaRPr lang="en-US"/>
        </a:p>
      </dgm:t>
    </dgm:pt>
    <dgm:pt modelId="{099AC604-5202-4919-898D-83F106BE2027}" type="pres">
      <dgm:prSet presAssocID="{A549EC29-6499-4B4B-A3DE-CD8608F99067}" presName="cycle" presStyleCnt="0"/>
      <dgm:spPr/>
      <dgm:t>
        <a:bodyPr/>
        <a:lstStyle/>
        <a:p>
          <a:endParaRPr lang="en-US"/>
        </a:p>
      </dgm:t>
    </dgm:pt>
    <dgm:pt modelId="{B068C351-39E4-40AA-BE2D-9707C70A34CC}" type="pres">
      <dgm:prSet presAssocID="{2747F859-3A92-43A3-B833-E1C94890AE0D}" presName="nodeFirstNode" presStyleLbl="node1" presStyleIdx="0" presStyleCnt="7">
        <dgm:presLayoutVars>
          <dgm:bulletEnabled val="1"/>
        </dgm:presLayoutVars>
      </dgm:prSet>
      <dgm:spPr/>
      <dgm:t>
        <a:bodyPr/>
        <a:lstStyle/>
        <a:p>
          <a:endParaRPr lang="en-US"/>
        </a:p>
      </dgm:t>
    </dgm:pt>
    <dgm:pt modelId="{B657B041-09C3-4473-98D8-733A0810A852}" type="pres">
      <dgm:prSet presAssocID="{48795F07-B219-462B-B32A-3F981C83707E}" presName="sibTransFirstNode" presStyleLbl="bgShp" presStyleIdx="0" presStyleCnt="1"/>
      <dgm:spPr/>
      <dgm:t>
        <a:bodyPr/>
        <a:lstStyle/>
        <a:p>
          <a:endParaRPr lang="en-US"/>
        </a:p>
      </dgm:t>
    </dgm:pt>
    <dgm:pt modelId="{611AD617-1F81-459C-8C9D-DB47A04EDE2D}" type="pres">
      <dgm:prSet presAssocID="{1C520A57-43EA-483C-B12B-2483CE81D219}" presName="nodeFollowingNodes" presStyleLbl="node1" presStyleIdx="1" presStyleCnt="7">
        <dgm:presLayoutVars>
          <dgm:bulletEnabled val="1"/>
        </dgm:presLayoutVars>
      </dgm:prSet>
      <dgm:spPr/>
      <dgm:t>
        <a:bodyPr/>
        <a:lstStyle/>
        <a:p>
          <a:endParaRPr lang="en-US"/>
        </a:p>
      </dgm:t>
    </dgm:pt>
    <dgm:pt modelId="{25D16871-E442-4094-9F9C-0AD02D0CA395}" type="pres">
      <dgm:prSet presAssocID="{2B491487-702E-4DF5-BC45-2E60A310D7B2}" presName="nodeFollowingNodes" presStyleLbl="node1" presStyleIdx="2" presStyleCnt="7">
        <dgm:presLayoutVars>
          <dgm:bulletEnabled val="1"/>
        </dgm:presLayoutVars>
      </dgm:prSet>
      <dgm:spPr/>
      <dgm:t>
        <a:bodyPr/>
        <a:lstStyle/>
        <a:p>
          <a:endParaRPr lang="en-US"/>
        </a:p>
      </dgm:t>
    </dgm:pt>
    <dgm:pt modelId="{3826B086-8F77-48ED-AEBA-E1DE363532FA}" type="pres">
      <dgm:prSet presAssocID="{C8AF9B0E-D19D-4094-89E6-3F3D8E9BA40C}" presName="nodeFollowingNodes" presStyleLbl="node1" presStyleIdx="3" presStyleCnt="7">
        <dgm:presLayoutVars>
          <dgm:bulletEnabled val="1"/>
        </dgm:presLayoutVars>
      </dgm:prSet>
      <dgm:spPr/>
      <dgm:t>
        <a:bodyPr/>
        <a:lstStyle/>
        <a:p>
          <a:endParaRPr lang="en-US"/>
        </a:p>
      </dgm:t>
    </dgm:pt>
    <dgm:pt modelId="{70F26808-A865-4BD1-851D-C5AEB8008DB3}" type="pres">
      <dgm:prSet presAssocID="{191254C5-8BA2-48A1-AACF-BF684CB528CA}" presName="nodeFollowingNodes" presStyleLbl="node1" presStyleIdx="4" presStyleCnt="7">
        <dgm:presLayoutVars>
          <dgm:bulletEnabled val="1"/>
        </dgm:presLayoutVars>
      </dgm:prSet>
      <dgm:spPr/>
      <dgm:t>
        <a:bodyPr/>
        <a:lstStyle/>
        <a:p>
          <a:endParaRPr lang="en-US"/>
        </a:p>
      </dgm:t>
    </dgm:pt>
    <dgm:pt modelId="{AA61E806-67A6-4ED6-99E9-3347D83A98B1}" type="pres">
      <dgm:prSet presAssocID="{D659D5A8-E392-4E5D-ADA4-8956DDC75E08}" presName="nodeFollowingNodes" presStyleLbl="node1" presStyleIdx="5" presStyleCnt="7">
        <dgm:presLayoutVars>
          <dgm:bulletEnabled val="1"/>
        </dgm:presLayoutVars>
      </dgm:prSet>
      <dgm:spPr/>
      <dgm:t>
        <a:bodyPr/>
        <a:lstStyle/>
        <a:p>
          <a:endParaRPr lang="en-US"/>
        </a:p>
      </dgm:t>
    </dgm:pt>
    <dgm:pt modelId="{26C31CE7-2148-4D2F-A543-96913C52708B}" type="pres">
      <dgm:prSet presAssocID="{B0C2AD70-0A05-4E06-BE33-150DAEB93258}" presName="nodeFollowingNodes" presStyleLbl="node1" presStyleIdx="6" presStyleCnt="7">
        <dgm:presLayoutVars>
          <dgm:bulletEnabled val="1"/>
        </dgm:presLayoutVars>
      </dgm:prSet>
      <dgm:spPr/>
      <dgm:t>
        <a:bodyPr/>
        <a:lstStyle/>
        <a:p>
          <a:endParaRPr lang="en-US"/>
        </a:p>
      </dgm:t>
    </dgm:pt>
  </dgm:ptLst>
  <dgm:cxnLst>
    <dgm:cxn modelId="{75BC8356-15C5-4450-97B4-D62AA41F5F24}" srcId="{A549EC29-6499-4B4B-A3DE-CD8608F99067}" destId="{2747F859-3A92-43A3-B833-E1C94890AE0D}" srcOrd="0" destOrd="0" parTransId="{24296049-632F-4376-9BFA-8A5D58383D8F}" sibTransId="{48795F07-B219-462B-B32A-3F981C83707E}"/>
    <dgm:cxn modelId="{73DD3B94-8D1E-4A8F-A629-28D11E06A6D9}" type="presOf" srcId="{1C520A57-43EA-483C-B12B-2483CE81D219}" destId="{611AD617-1F81-459C-8C9D-DB47A04EDE2D}" srcOrd="0" destOrd="0" presId="urn:microsoft.com/office/officeart/2005/8/layout/cycle3"/>
    <dgm:cxn modelId="{C1F1421B-6023-4323-9EF9-96285D52C6C4}" type="presOf" srcId="{2747F859-3A92-43A3-B833-E1C94890AE0D}" destId="{B068C351-39E4-40AA-BE2D-9707C70A34CC}" srcOrd="0" destOrd="0" presId="urn:microsoft.com/office/officeart/2005/8/layout/cycle3"/>
    <dgm:cxn modelId="{0D6F749A-7408-4508-8E19-082FD446DAD4}" type="presOf" srcId="{A549EC29-6499-4B4B-A3DE-CD8608F99067}" destId="{CF61C483-286E-4159-A347-56A5C87DB281}" srcOrd="0" destOrd="0" presId="urn:microsoft.com/office/officeart/2005/8/layout/cycle3"/>
    <dgm:cxn modelId="{F1E1C197-0256-4DFC-8E2A-E869166B2684}" srcId="{A549EC29-6499-4B4B-A3DE-CD8608F99067}" destId="{D659D5A8-E392-4E5D-ADA4-8956DDC75E08}" srcOrd="5" destOrd="0" parTransId="{D80C4CC0-61B7-43B7-BE83-5F0A3D2A5CC7}" sibTransId="{0203D4C0-7A7B-4113-93DC-29F35C0342D9}"/>
    <dgm:cxn modelId="{F65D2CFE-BBF2-4686-A988-ADE6B9323178}" type="presOf" srcId="{191254C5-8BA2-48A1-AACF-BF684CB528CA}" destId="{70F26808-A865-4BD1-851D-C5AEB8008DB3}" srcOrd="0" destOrd="0" presId="urn:microsoft.com/office/officeart/2005/8/layout/cycle3"/>
    <dgm:cxn modelId="{1DCD6DA9-F7CB-4332-AC8B-8CC3AB4799FD}" type="presOf" srcId="{48795F07-B219-462B-B32A-3F981C83707E}" destId="{B657B041-09C3-4473-98D8-733A0810A852}" srcOrd="0" destOrd="0" presId="urn:microsoft.com/office/officeart/2005/8/layout/cycle3"/>
    <dgm:cxn modelId="{4157A9CB-7CB3-41C6-AB45-1E48A3E47159}" srcId="{A549EC29-6499-4B4B-A3DE-CD8608F99067}" destId="{191254C5-8BA2-48A1-AACF-BF684CB528CA}" srcOrd="4" destOrd="0" parTransId="{048BCC56-9162-4442-A383-E6F211117B8E}" sibTransId="{33449DCC-150B-4242-BE26-220019DF08B6}"/>
    <dgm:cxn modelId="{5CB2AB78-C30A-457F-8EDB-9E8FF302BBBA}" srcId="{A549EC29-6499-4B4B-A3DE-CD8608F99067}" destId="{2B491487-702E-4DF5-BC45-2E60A310D7B2}" srcOrd="2" destOrd="0" parTransId="{54A10729-EFB2-48C2-A3AA-BC5E957C4DE1}" sibTransId="{C0396FE3-8CEC-47DB-BD64-60140C6631B4}"/>
    <dgm:cxn modelId="{EC048990-854C-43CB-9099-0807AE31D455}" type="presOf" srcId="{C8AF9B0E-D19D-4094-89E6-3F3D8E9BA40C}" destId="{3826B086-8F77-48ED-AEBA-E1DE363532FA}" srcOrd="0" destOrd="0" presId="urn:microsoft.com/office/officeart/2005/8/layout/cycle3"/>
    <dgm:cxn modelId="{F2D85335-6CC4-48BA-9198-160E4B6FF0F4}" srcId="{A549EC29-6499-4B4B-A3DE-CD8608F99067}" destId="{B0C2AD70-0A05-4E06-BE33-150DAEB93258}" srcOrd="6" destOrd="0" parTransId="{5357F2E3-8B37-4F8D-9A3C-81786E68607F}" sibTransId="{3CAC4955-7562-47A9-BAC4-0DB9BB522FE3}"/>
    <dgm:cxn modelId="{CF1A2A1D-4697-49A0-B78B-36FF2B511662}" type="presOf" srcId="{2B491487-702E-4DF5-BC45-2E60A310D7B2}" destId="{25D16871-E442-4094-9F9C-0AD02D0CA395}" srcOrd="0" destOrd="0" presId="urn:microsoft.com/office/officeart/2005/8/layout/cycle3"/>
    <dgm:cxn modelId="{0E9704CB-D7F6-45A5-89C2-97AA3982D76B}" srcId="{A549EC29-6499-4B4B-A3DE-CD8608F99067}" destId="{1C520A57-43EA-483C-B12B-2483CE81D219}" srcOrd="1" destOrd="0" parTransId="{90F4090A-DCCC-44C7-A83B-08FD26CDB547}" sibTransId="{6B612C31-40D8-4CAE-8428-225526BDEF71}"/>
    <dgm:cxn modelId="{06ABFE4D-33ED-4D40-A552-5C33076D5BB3}" type="presOf" srcId="{D659D5A8-E392-4E5D-ADA4-8956DDC75E08}" destId="{AA61E806-67A6-4ED6-99E9-3347D83A98B1}" srcOrd="0" destOrd="0" presId="urn:microsoft.com/office/officeart/2005/8/layout/cycle3"/>
    <dgm:cxn modelId="{FC7D35F4-9872-474C-842F-520657660C2A}" srcId="{A549EC29-6499-4B4B-A3DE-CD8608F99067}" destId="{C8AF9B0E-D19D-4094-89E6-3F3D8E9BA40C}" srcOrd="3" destOrd="0" parTransId="{9396D66D-6968-4DFC-A373-4A7986D856E2}" sibTransId="{31990002-8A56-4CD9-BA97-7B1E9BD94AF0}"/>
    <dgm:cxn modelId="{1205C829-4A5B-4783-A2DA-A42103DEA063}" type="presOf" srcId="{B0C2AD70-0A05-4E06-BE33-150DAEB93258}" destId="{26C31CE7-2148-4D2F-A543-96913C52708B}" srcOrd="0" destOrd="0" presId="urn:microsoft.com/office/officeart/2005/8/layout/cycle3"/>
    <dgm:cxn modelId="{6B1117ED-A664-4831-830B-6DD9785E9A7A}" type="presParOf" srcId="{CF61C483-286E-4159-A347-56A5C87DB281}" destId="{099AC604-5202-4919-898D-83F106BE2027}" srcOrd="0" destOrd="0" presId="urn:microsoft.com/office/officeart/2005/8/layout/cycle3"/>
    <dgm:cxn modelId="{751B79D3-6D6F-4F49-959A-FFAB6898B264}" type="presParOf" srcId="{099AC604-5202-4919-898D-83F106BE2027}" destId="{B068C351-39E4-40AA-BE2D-9707C70A34CC}" srcOrd="0" destOrd="0" presId="urn:microsoft.com/office/officeart/2005/8/layout/cycle3"/>
    <dgm:cxn modelId="{ADDD1A5D-15D5-4E0F-8EED-BEA2FD0D0ABB}" type="presParOf" srcId="{099AC604-5202-4919-898D-83F106BE2027}" destId="{B657B041-09C3-4473-98D8-733A0810A852}" srcOrd="1" destOrd="0" presId="urn:microsoft.com/office/officeart/2005/8/layout/cycle3"/>
    <dgm:cxn modelId="{05E25AE4-B50E-4EBF-A7D4-578E5DACAD14}" type="presParOf" srcId="{099AC604-5202-4919-898D-83F106BE2027}" destId="{611AD617-1F81-459C-8C9D-DB47A04EDE2D}" srcOrd="2" destOrd="0" presId="urn:microsoft.com/office/officeart/2005/8/layout/cycle3"/>
    <dgm:cxn modelId="{AA1A4864-D640-4764-844B-734E0C3693F9}" type="presParOf" srcId="{099AC604-5202-4919-898D-83F106BE2027}" destId="{25D16871-E442-4094-9F9C-0AD02D0CA395}" srcOrd="3" destOrd="0" presId="urn:microsoft.com/office/officeart/2005/8/layout/cycle3"/>
    <dgm:cxn modelId="{1A49327A-4353-42AA-873D-F711FAE2C556}" type="presParOf" srcId="{099AC604-5202-4919-898D-83F106BE2027}" destId="{3826B086-8F77-48ED-AEBA-E1DE363532FA}" srcOrd="4" destOrd="0" presId="urn:microsoft.com/office/officeart/2005/8/layout/cycle3"/>
    <dgm:cxn modelId="{CED45858-CA58-4987-86A4-81C506BB38C3}" type="presParOf" srcId="{099AC604-5202-4919-898D-83F106BE2027}" destId="{70F26808-A865-4BD1-851D-C5AEB8008DB3}" srcOrd="5" destOrd="0" presId="urn:microsoft.com/office/officeart/2005/8/layout/cycle3"/>
    <dgm:cxn modelId="{B6A9EE0D-5724-4BBB-A534-0BBCED51E32C}" type="presParOf" srcId="{099AC604-5202-4919-898D-83F106BE2027}" destId="{AA61E806-67A6-4ED6-99E9-3347D83A98B1}" srcOrd="6" destOrd="0" presId="urn:microsoft.com/office/officeart/2005/8/layout/cycle3"/>
    <dgm:cxn modelId="{3A2519AC-1B69-4A29-8234-D05F242516B5}" type="presParOf" srcId="{099AC604-5202-4919-898D-83F106BE2027}" destId="{26C31CE7-2148-4D2F-A543-96913C52708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B041-09C3-4473-98D8-733A0810A852}">
      <dsp:nvSpPr>
        <dsp:cNvPr id="0" name=""/>
        <dsp:cNvSpPr/>
      </dsp:nvSpPr>
      <dsp:spPr>
        <a:xfrm>
          <a:off x="1034838" y="-44237"/>
          <a:ext cx="7074322" cy="7074322"/>
        </a:xfrm>
        <a:prstGeom prst="circularArrow">
          <a:avLst>
            <a:gd name="adj1" fmla="val 5544"/>
            <a:gd name="adj2" fmla="val 330680"/>
            <a:gd name="adj3" fmla="val 14493709"/>
            <a:gd name="adj4" fmla="val 16962862"/>
            <a:gd name="adj5" fmla="val 5757"/>
          </a:avLst>
        </a:prstGeom>
        <a:solidFill>
          <a:schemeClr val="accent3">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B068C351-39E4-40AA-BE2D-9707C70A34CC}">
      <dsp:nvSpPr>
        <dsp:cNvPr id="0" name=""/>
        <dsp:cNvSpPr/>
      </dsp:nvSpPr>
      <dsp:spPr>
        <a:xfrm>
          <a:off x="3453556" y="2386"/>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Choose</a:t>
          </a:r>
          <a:endParaRPr lang="en-US" sz="2400" kern="1200" dirty="0">
            <a:latin typeface="Calibri" pitchFamily="34" charset="0"/>
            <a:cs typeface="Calibri" pitchFamily="34" charset="0"/>
          </a:endParaRPr>
        </a:p>
      </dsp:txBody>
      <dsp:txXfrm>
        <a:off x="3508154" y="56984"/>
        <a:ext cx="2127690" cy="1009247"/>
      </dsp:txXfrm>
    </dsp:sp>
    <dsp:sp modelId="{611AD617-1F81-459C-8C9D-DB47A04EDE2D}">
      <dsp:nvSpPr>
        <dsp:cNvPr id="0" name=""/>
        <dsp:cNvSpPr/>
      </dsp:nvSpPr>
      <dsp:spPr>
        <a:xfrm>
          <a:off x="5812161" y="1138230"/>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Craft</a:t>
          </a:r>
          <a:endParaRPr lang="en-US" sz="2400" kern="1200" dirty="0">
            <a:latin typeface="Calibri" pitchFamily="34" charset="0"/>
            <a:cs typeface="Calibri" pitchFamily="34" charset="0"/>
          </a:endParaRPr>
        </a:p>
      </dsp:txBody>
      <dsp:txXfrm>
        <a:off x="5866759" y="1192828"/>
        <a:ext cx="2127690" cy="1009247"/>
      </dsp:txXfrm>
    </dsp:sp>
    <dsp:sp modelId="{25D16871-E442-4094-9F9C-0AD02D0CA395}">
      <dsp:nvSpPr>
        <dsp:cNvPr id="0" name=""/>
        <dsp:cNvSpPr/>
      </dsp:nvSpPr>
      <dsp:spPr>
        <a:xfrm>
          <a:off x="6394688" y="3690449"/>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Connect</a:t>
          </a:r>
          <a:endParaRPr lang="en-US" sz="2400" kern="1200" dirty="0">
            <a:latin typeface="Calibri" pitchFamily="34" charset="0"/>
            <a:cs typeface="Calibri" pitchFamily="34" charset="0"/>
          </a:endParaRPr>
        </a:p>
      </dsp:txBody>
      <dsp:txXfrm>
        <a:off x="6449286" y="3745047"/>
        <a:ext cx="2127690" cy="1009247"/>
      </dsp:txXfrm>
    </dsp:sp>
    <dsp:sp modelId="{3826B086-8F77-48ED-AEBA-E1DE363532FA}">
      <dsp:nvSpPr>
        <dsp:cNvPr id="0" name=""/>
        <dsp:cNvSpPr/>
      </dsp:nvSpPr>
      <dsp:spPr>
        <a:xfrm>
          <a:off x="4762483" y="5737170"/>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Consult</a:t>
          </a:r>
          <a:endParaRPr lang="en-US" sz="2400" kern="1200" dirty="0">
            <a:latin typeface="Calibri" pitchFamily="34" charset="0"/>
            <a:cs typeface="Calibri" pitchFamily="34" charset="0"/>
          </a:endParaRPr>
        </a:p>
      </dsp:txBody>
      <dsp:txXfrm>
        <a:off x="4817081" y="5791768"/>
        <a:ext cx="2127690" cy="1009247"/>
      </dsp:txXfrm>
    </dsp:sp>
    <dsp:sp modelId="{70F26808-A865-4BD1-851D-C5AEB8008DB3}">
      <dsp:nvSpPr>
        <dsp:cNvPr id="0" name=""/>
        <dsp:cNvSpPr/>
      </dsp:nvSpPr>
      <dsp:spPr>
        <a:xfrm>
          <a:off x="2144629" y="5737170"/>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Communicate</a:t>
          </a:r>
          <a:endParaRPr lang="en-US" sz="2400" kern="1200" dirty="0">
            <a:latin typeface="Calibri" pitchFamily="34" charset="0"/>
            <a:cs typeface="Calibri" pitchFamily="34" charset="0"/>
          </a:endParaRPr>
        </a:p>
      </dsp:txBody>
      <dsp:txXfrm>
        <a:off x="2199227" y="5791768"/>
        <a:ext cx="2127690" cy="1009247"/>
      </dsp:txXfrm>
    </dsp:sp>
    <dsp:sp modelId="{AA61E806-67A6-4ED6-99E9-3347D83A98B1}">
      <dsp:nvSpPr>
        <dsp:cNvPr id="0" name=""/>
        <dsp:cNvSpPr/>
      </dsp:nvSpPr>
      <dsp:spPr>
        <a:xfrm>
          <a:off x="512424" y="3690449"/>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Cope</a:t>
          </a:r>
          <a:endParaRPr lang="en-US" sz="2400" kern="1200" dirty="0">
            <a:latin typeface="Calibri" pitchFamily="34" charset="0"/>
            <a:cs typeface="Calibri" pitchFamily="34" charset="0"/>
          </a:endParaRPr>
        </a:p>
      </dsp:txBody>
      <dsp:txXfrm>
        <a:off x="567022" y="3745047"/>
        <a:ext cx="2127690" cy="1009247"/>
      </dsp:txXfrm>
    </dsp:sp>
    <dsp:sp modelId="{26C31CE7-2148-4D2F-A543-96913C52708B}">
      <dsp:nvSpPr>
        <dsp:cNvPr id="0" name=""/>
        <dsp:cNvSpPr/>
      </dsp:nvSpPr>
      <dsp:spPr>
        <a:xfrm>
          <a:off x="1094951" y="1138230"/>
          <a:ext cx="2236886" cy="1118443"/>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Capture</a:t>
          </a:r>
          <a:endParaRPr lang="en-US" sz="2400" kern="1200" dirty="0">
            <a:latin typeface="Calibri" pitchFamily="34" charset="0"/>
            <a:cs typeface="Calibri" pitchFamily="34" charset="0"/>
          </a:endParaRPr>
        </a:p>
      </dsp:txBody>
      <dsp:txXfrm>
        <a:off x="1149549" y="1192828"/>
        <a:ext cx="2127690" cy="100924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55207C27-C376-4905-AB9A-04D18F0A6934}" type="slidenum">
              <a:rPr lang="en-US"/>
              <a:pPr>
                <a:defRPr/>
              </a:pPr>
              <a:t>‹#›</a:t>
            </a:fld>
            <a:endParaRPr lang="en-US"/>
          </a:p>
        </p:txBody>
      </p:sp>
    </p:spTree>
    <p:extLst>
      <p:ext uri="{BB962C8B-B14F-4D97-AF65-F5344CB8AC3E}">
        <p14:creationId xmlns:p14="http://schemas.microsoft.com/office/powerpoint/2010/main" val="16241383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4B6E448-B4A1-4C5C-A984-67D4BBFD6840}" type="slidenum">
              <a:rPr lang="en-US"/>
              <a:pPr>
                <a:defRPr/>
              </a:pPr>
              <a:t>‹#›</a:t>
            </a:fld>
            <a:endParaRPr lang="en-US"/>
          </a:p>
        </p:txBody>
      </p:sp>
    </p:spTree>
    <p:extLst>
      <p:ext uri="{BB962C8B-B14F-4D97-AF65-F5344CB8AC3E}">
        <p14:creationId xmlns:p14="http://schemas.microsoft.com/office/powerpoint/2010/main" val="363157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17783167-CC6A-49F7-98B0-E6F06C13AE07}" type="slidenum">
              <a:rPr lang="en-US"/>
              <a:pPr>
                <a:defRPr/>
              </a:pPr>
              <a:t>‹#›</a:t>
            </a:fld>
            <a:endParaRPr lang="en-US"/>
          </a:p>
        </p:txBody>
      </p:sp>
    </p:spTree>
    <p:extLst>
      <p:ext uri="{BB962C8B-B14F-4D97-AF65-F5344CB8AC3E}">
        <p14:creationId xmlns:p14="http://schemas.microsoft.com/office/powerpoint/2010/main" val="5023773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D03D619-8B03-44BE-BCF1-CC8915921098}" type="slidenum">
              <a:rPr lang="en-US"/>
              <a:pPr>
                <a:defRPr/>
              </a:pPr>
              <a:t>‹#›</a:t>
            </a:fld>
            <a:endParaRPr lang="en-US"/>
          </a:p>
        </p:txBody>
      </p:sp>
    </p:spTree>
    <p:extLst>
      <p:ext uri="{BB962C8B-B14F-4D97-AF65-F5344CB8AC3E}">
        <p14:creationId xmlns:p14="http://schemas.microsoft.com/office/powerpoint/2010/main" val="922594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4100887-F646-4D6D-8CD1-952FF872CCB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143365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673B8BD8-B97F-4A83-8841-5589A068245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6945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A0D5B21-40FD-4041-8E7C-CC968E933AE1}"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45821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69A250D-F681-4E9A-9D12-A367C65213B4}" type="slidenum">
              <a:rPr lang="en-US"/>
              <a:pPr>
                <a:defRPr/>
              </a:pPr>
              <a:t>‹#›</a:t>
            </a:fld>
            <a:endParaRPr lang="en-US"/>
          </a:p>
        </p:txBody>
      </p:sp>
    </p:spTree>
    <p:extLst>
      <p:ext uri="{BB962C8B-B14F-4D97-AF65-F5344CB8AC3E}">
        <p14:creationId xmlns:p14="http://schemas.microsoft.com/office/powerpoint/2010/main" val="21023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ED2BF2DB-2C45-4D66-A853-688688C8B1B5}" type="slidenum">
              <a:rPr lang="en-US"/>
              <a:pPr>
                <a:defRPr/>
              </a:pPr>
              <a:t>‹#›</a:t>
            </a:fld>
            <a:endParaRPr lang="en-US"/>
          </a:p>
        </p:txBody>
      </p:sp>
    </p:spTree>
    <p:extLst>
      <p:ext uri="{BB962C8B-B14F-4D97-AF65-F5344CB8AC3E}">
        <p14:creationId xmlns:p14="http://schemas.microsoft.com/office/powerpoint/2010/main" val="413062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64279C-5FD0-4037-BD51-312DDB41F3EF}" type="slidenum">
              <a:rPr lang="en-US"/>
              <a:pPr>
                <a:defRPr/>
              </a:pPr>
              <a:t>‹#›</a:t>
            </a:fld>
            <a:endParaRPr lang="en-US"/>
          </a:p>
        </p:txBody>
      </p:sp>
    </p:spTree>
    <p:extLst>
      <p:ext uri="{BB962C8B-B14F-4D97-AF65-F5344CB8AC3E}">
        <p14:creationId xmlns:p14="http://schemas.microsoft.com/office/powerpoint/2010/main" val="84895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6AE934BB-5123-44C7-837A-1153B20AC66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0685285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F580538F-488D-4CBC-BB62-D2D0C23060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29" r:id="rId2"/>
    <p:sldLayoutId id="2147483934" r:id="rId3"/>
    <p:sldLayoutId id="2147483935" r:id="rId4"/>
    <p:sldLayoutId id="2147483936" r:id="rId5"/>
    <p:sldLayoutId id="2147483930" r:id="rId6"/>
    <p:sldLayoutId id="2147483937" r:id="rId7"/>
    <p:sldLayoutId id="2147483931" r:id="rId8"/>
    <p:sldLayoutId id="2147483938" r:id="rId9"/>
    <p:sldLayoutId id="2147483932" r:id="rId10"/>
    <p:sldLayoutId id="214748393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0" y="6019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 PRINVESTIGTOR</a:t>
            </a:r>
          </a:p>
        </p:txBody>
      </p:sp>
      <p:sp>
        <p:nvSpPr>
          <p:cNvPr id="9219" name="TextBox 6"/>
          <p:cNvSpPr txBox="1">
            <a:spLocks noChangeArrowheads="1"/>
          </p:cNvSpPr>
          <p:nvPr/>
        </p:nvSpPr>
        <p:spPr bwMode="auto">
          <a:xfrm>
            <a:off x="2514600" y="60960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Dr JYOTI TANDUKAR</a:t>
            </a:r>
          </a:p>
        </p:txBody>
      </p:sp>
      <p:sp>
        <p:nvSpPr>
          <p:cNvPr id="7" name="TextBox 6"/>
          <p:cNvSpPr txBox="1"/>
          <p:nvPr/>
        </p:nvSpPr>
        <p:spPr>
          <a:xfrm>
            <a:off x="1828800" y="3657600"/>
            <a:ext cx="5562600" cy="1746632"/>
          </a:xfrm>
          <a:prstGeom prst="rect">
            <a:avLst/>
          </a:prstGeom>
          <a:noFill/>
          <a:ln>
            <a:solidFill>
              <a:srgbClr val="FFC000"/>
            </a:solidFill>
          </a:ln>
          <a:effectLst>
            <a:glow rad="63500">
              <a:schemeClr val="accent1">
                <a:satMod val="175000"/>
                <a:alpha val="40000"/>
              </a:schemeClr>
            </a:glow>
          </a:effectLst>
        </p:spPr>
        <p:txBody>
          <a:bodyPr>
            <a:spAutoFit/>
            <a:scene3d>
              <a:camera prst="orthographicFront"/>
              <a:lightRig rig="threePt" dir="t">
                <a:rot lat="0" lon="0" rev="1800000"/>
              </a:lightRig>
            </a:scene3d>
            <a:sp3d/>
          </a:bodyPr>
          <a:lstStyle/>
          <a:p>
            <a:pPr eaLnBrk="0" hangingPunct="0">
              <a:lnSpc>
                <a:spcPct val="125000"/>
              </a:lnSpc>
              <a:defRPr/>
            </a:pPr>
            <a:r>
              <a:rPr lang="en-US" sz="2000" u="sng" dirty="0">
                <a:effectLst>
                  <a:outerShdw blurRad="38100" dist="38100" dir="2700000" algn="tl">
                    <a:srgbClr val="000000">
                      <a:alpha val="43137"/>
                    </a:srgbClr>
                  </a:outerShdw>
                </a:effectLst>
                <a:latin typeface="Arial" pitchFamily="34" charset="0"/>
                <a:cs typeface="Arial" pitchFamily="34" charset="0"/>
              </a:rPr>
              <a:t>PRESENTED BY:</a:t>
            </a:r>
          </a:p>
          <a:p>
            <a:pPr eaLnBrk="0" hangingPunct="0">
              <a:lnSpc>
                <a:spcPct val="125000"/>
              </a:lnSpc>
              <a:defRPr/>
            </a:pPr>
            <a:endParaRPr lang="en-US" sz="600" dirty="0">
              <a:effectLst>
                <a:outerShdw blurRad="38100" dist="38100" dir="2700000" algn="tl">
                  <a:srgbClr val="000000">
                    <a:alpha val="43137"/>
                  </a:srgbClr>
                </a:outerShdw>
              </a:effectLst>
              <a:latin typeface="Arial" pitchFamily="34" charset="0"/>
              <a:cs typeface="Arial" pitchFamily="34" charset="0"/>
            </a:endParaRPr>
          </a:p>
          <a:p>
            <a:pPr eaLnBrk="0" hangingPunct="0">
              <a:lnSpc>
                <a:spcPct val="125000"/>
              </a:lnSpc>
              <a:defRPr/>
            </a:pPr>
            <a:r>
              <a:rPr lang="en-US" sz="2000" dirty="0">
                <a:effectLst>
                  <a:outerShdw blurRad="38100" dist="38100" dir="2700000" algn="tl">
                    <a:srgbClr val="000000">
                      <a:alpha val="43137"/>
                    </a:srgbClr>
                  </a:outerShdw>
                </a:effectLst>
                <a:latin typeface="Arial" pitchFamily="34" charset="0"/>
                <a:cs typeface="Arial" pitchFamily="34" charset="0"/>
              </a:rPr>
              <a:t>Er. VIVEK RAJ SHRESTHA</a:t>
            </a:r>
          </a:p>
          <a:p>
            <a:pPr eaLnBrk="0" hangingPunct="0">
              <a:lnSpc>
                <a:spcPct val="125000"/>
              </a:lnSpc>
              <a:defRPr/>
            </a:pPr>
            <a:r>
              <a:rPr lang="en-US" sz="2000" dirty="0">
                <a:effectLst>
                  <a:outerShdw blurRad="38100" dist="38100" dir="2700000" algn="tl">
                    <a:srgbClr val="000000">
                      <a:alpha val="43137"/>
                    </a:srgbClr>
                  </a:outerShdw>
                </a:effectLst>
                <a:latin typeface="Arial" pitchFamily="34" charset="0"/>
                <a:cs typeface="Arial" pitchFamily="34" charset="0"/>
              </a:rPr>
              <a:t>Er. PRABHAT ADHIKARI</a:t>
            </a:r>
          </a:p>
          <a:p>
            <a:pPr eaLnBrk="0" hangingPunct="0">
              <a:lnSpc>
                <a:spcPct val="125000"/>
              </a:lnSpc>
              <a:defRPr/>
            </a:pPr>
            <a:r>
              <a:rPr lang="en-US" sz="2000" dirty="0">
                <a:effectLst>
                  <a:outerShdw blurRad="38100" dist="38100" dir="2700000" algn="tl">
                    <a:srgbClr val="000000">
                      <a:alpha val="43137"/>
                    </a:srgbClr>
                  </a:outerShdw>
                </a:effectLst>
                <a:latin typeface="Arial" pitchFamily="34" charset="0"/>
                <a:cs typeface="Arial" pitchFamily="34" charset="0"/>
              </a:rPr>
              <a:t>Er. DEVENDRA KATHAYAT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solidFill>
                  <a:schemeClr val="accent1"/>
                </a:solidFill>
              </a:rPr>
              <a:t>RESEARCH CONCEPTS</a:t>
            </a:r>
          </a:p>
        </p:txBody>
      </p:sp>
      <p:sp>
        <p:nvSpPr>
          <p:cNvPr id="3" name="Content Placeholder 2"/>
          <p:cNvSpPr>
            <a:spLocks noGrp="1"/>
          </p:cNvSpPr>
          <p:nvPr>
            <p:ph sz="quarter" idx="1"/>
          </p:nvPr>
        </p:nvSpPr>
        <p:spPr>
          <a:xfrm>
            <a:off x="612775" y="1600200"/>
            <a:ext cx="8153400" cy="5105400"/>
          </a:xfrm>
        </p:spPr>
        <p:txBody>
          <a:bodyPr>
            <a:normAutofit lnSpcReduction="10000"/>
          </a:bodyPr>
          <a:lstStyle/>
          <a:p>
            <a:pPr marL="320040" indent="-320040" algn="just" fontAlgn="auto">
              <a:spcAft>
                <a:spcPts val="0"/>
              </a:spcAft>
              <a:buFont typeface="Wingdings"/>
              <a:buChar char=""/>
              <a:defRPr/>
            </a:pPr>
            <a:r>
              <a:rPr lang="en-US" sz="2400" dirty="0" smtClean="0"/>
              <a:t>Develop a network (Wireless/LAN) of Braille devices so that a corresponding number of visually challenged people can be taught braille by a single teacher/operator who operates at the master-control of the network</a:t>
            </a:r>
          </a:p>
          <a:p>
            <a:pPr marL="320040" indent="-320040" algn="just" fontAlgn="auto">
              <a:spcAft>
                <a:spcPts val="0"/>
              </a:spcAft>
              <a:buFont typeface="Wingdings"/>
              <a:buChar char=""/>
              <a:defRPr/>
            </a:pPr>
            <a:r>
              <a:rPr lang="en-US" sz="2400" dirty="0" smtClean="0"/>
              <a:t>Use simple interface for operating at the master-control by implementing a simple keypad for input of alphabets and a LED  matrix to display the alphabet pressed</a:t>
            </a:r>
          </a:p>
          <a:p>
            <a:pPr marL="320040" indent="-320040" algn="just" fontAlgn="auto">
              <a:spcAft>
                <a:spcPts val="0"/>
              </a:spcAft>
              <a:buFont typeface="Wingdings"/>
              <a:buChar char=""/>
              <a:defRPr/>
            </a:pPr>
            <a:r>
              <a:rPr lang="en-US" sz="2400" dirty="0" smtClean="0"/>
              <a:t>Study the possibility of implementation of speech interface by enhancing the speech recognition implemented in the first phase of the  project at master-control for convinient operation of the system </a:t>
            </a:r>
          </a:p>
          <a:p>
            <a:pPr marL="320040" indent="-320040" algn="just" fontAlgn="auto">
              <a:spcAft>
                <a:spcPts val="0"/>
              </a:spcAft>
              <a:buFont typeface="Wingdings"/>
              <a:buChar char=""/>
              <a:defRPr/>
            </a:pPr>
            <a:r>
              <a:rPr lang="en-US" sz="2400" dirty="0" smtClean="0"/>
              <a:t>Find out possibilities to develop other assistive devices for the  Visually challenged people</a:t>
            </a:r>
          </a:p>
          <a:p>
            <a:pPr marL="320040" indent="-320040" algn="just" fontAlgn="auto">
              <a:spcAft>
                <a:spcPts val="0"/>
              </a:spcAft>
              <a:buFont typeface="Wingdings"/>
              <a:buChar char=""/>
              <a:defRPr/>
            </a:pPr>
            <a:endParaRPr lang="en-US" sz="2400" dirty="0" smtClean="0"/>
          </a:p>
          <a:p>
            <a:pPr marL="320040" indent="-320040" algn="just" fontAlgn="auto">
              <a:spcAft>
                <a:spcPts val="0"/>
              </a:spcAft>
              <a:buFont typeface="Wingdings"/>
              <a:buChar char=""/>
              <a:defRPr/>
            </a:pP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z="3600" smtClean="0">
                <a:solidFill>
                  <a:schemeClr val="accent1"/>
                </a:solidFill>
              </a:rPr>
              <a:t>EXPECTED OUTCOMES</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algn="just" fontAlgn="auto">
              <a:spcAft>
                <a:spcPts val="0"/>
              </a:spcAft>
              <a:buFont typeface="Wingdings"/>
              <a:buChar char=""/>
              <a:defRPr/>
            </a:pPr>
            <a:r>
              <a:rPr lang="en-US" sz="2800" dirty="0" smtClean="0"/>
              <a:t>Development of a system which can be used as learning aid in classrooms for teaching Braille alphabets to a number of visually challenged people simultaneously</a:t>
            </a:r>
          </a:p>
          <a:p>
            <a:pPr marL="320040" indent="-320040" algn="just" fontAlgn="auto">
              <a:spcAft>
                <a:spcPts val="0"/>
              </a:spcAft>
              <a:buFont typeface="Wingdings"/>
              <a:buChar char=""/>
              <a:defRPr/>
            </a:pPr>
            <a:r>
              <a:rPr lang="en-US" sz="2800" dirty="0" smtClean="0"/>
              <a:t>Develop a sense of independence among the visually challenged people with the use of a device rather than involvement of a human tutor</a:t>
            </a:r>
          </a:p>
          <a:p>
            <a:pPr marL="320040" indent="-320040" algn="just" fontAlgn="auto">
              <a:spcAft>
                <a:spcPts val="0"/>
              </a:spcAft>
              <a:buFont typeface="Wingdings"/>
              <a:buChar char=""/>
              <a:defRPr/>
            </a:pPr>
            <a:r>
              <a:rPr lang="en-US" sz="2800" dirty="0" smtClean="0"/>
              <a:t>Interactive learning environment, Accuracy and efficiency in learning process of Braille</a:t>
            </a:r>
          </a:p>
          <a:p>
            <a:pPr marL="320040" indent="-320040" algn="just" fontAlgn="auto">
              <a:spcAft>
                <a:spcPts val="0"/>
              </a:spcAft>
              <a:buFont typeface="Wingdings"/>
              <a:buChar char=""/>
              <a:defRPr/>
            </a:pPr>
            <a:r>
              <a:rPr lang="en-US" sz="2800" dirty="0" smtClean="0"/>
              <a:t>Distribution of the system to different schools of Nepal</a:t>
            </a:r>
          </a:p>
          <a:p>
            <a:pPr marL="320040" indent="-320040" algn="just" fontAlgn="auto">
              <a:spcAft>
                <a:spcPts val="0"/>
              </a:spcAft>
              <a:buFont typeface="Wingdings"/>
              <a:buChar char=""/>
              <a:defRPr/>
            </a:pPr>
            <a:endParaRPr lang="en-US" sz="2800" dirty="0" smtClean="0"/>
          </a:p>
          <a:p>
            <a:pPr marL="320040" indent="-320040" algn="just" fontAlgn="auto">
              <a:spcAft>
                <a:spcPts val="0"/>
              </a:spcAft>
              <a:buFont typeface="Wingdings"/>
              <a:buChar char=""/>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Title 63"/>
          <p:cNvGrpSpPr>
            <a:grpSpLocks noGrp="1"/>
          </p:cNvGrpSpPr>
          <p:nvPr/>
        </p:nvGrpSpPr>
        <p:grpSpPr bwMode="auto">
          <a:xfrm>
            <a:off x="304800" y="1828800"/>
            <a:ext cx="8153400" cy="4495800"/>
            <a:chOff x="2800350" y="34918650"/>
            <a:chExt cx="10144125" cy="7305679"/>
          </a:xfrm>
        </p:grpSpPr>
        <p:pic>
          <p:nvPicPr>
            <p:cNvPr id="65" name="Picture 124"/>
            <p:cNvPicPr>
              <a:picLocks noChangeAspect="1" noChangeArrowheads="1"/>
            </p:cNvPicPr>
            <p:nvPr/>
          </p:nvPicPr>
          <p:blipFill>
            <a:blip r:embed="rId2"/>
            <a:srcRect/>
            <a:stretch>
              <a:fillRect/>
            </a:stretch>
          </p:blipFill>
          <p:spPr bwMode="auto">
            <a:xfrm>
              <a:off x="9667781" y="35457806"/>
              <a:ext cx="2780944" cy="3152380"/>
            </a:xfrm>
            <a:prstGeom prst="rect">
              <a:avLst/>
            </a:prstGeom>
            <a:noFill/>
            <a:ln w="9525" cap="flat" cmpd="sng" algn="ctr">
              <a:noFill/>
              <a:prstDash val="solid"/>
              <a:miter lim="800000"/>
              <a:headEnd/>
              <a:tailEnd/>
            </a:ln>
            <a:effectLst>
              <a:prstShdw prst="shdw17" dist="17961" dir="2700000">
                <a:schemeClr val="bg1">
                  <a:gamma/>
                  <a:shade val="60000"/>
                  <a:invGamma/>
                </a:schemeClr>
              </a:prstShdw>
            </a:effectLst>
          </p:spPr>
        </p:pic>
        <p:sp>
          <p:nvSpPr>
            <p:cNvPr id="20487" name="Cube 65"/>
            <p:cNvSpPr>
              <a:spLocks noChangeArrowheads="1"/>
            </p:cNvSpPr>
            <p:nvPr/>
          </p:nvSpPr>
          <p:spPr bwMode="auto">
            <a:xfrm>
              <a:off x="7505700" y="39995479"/>
              <a:ext cx="1646578" cy="2228850"/>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a:t>N</a:t>
              </a:r>
              <a:endParaRPr lang="en-US" sz="2400">
                <a:latin typeface="Times New Roman" pitchFamily="18" charset="0"/>
                <a:ea typeface="BatangChe" pitchFamily="49" charset="-127"/>
              </a:endParaRPr>
            </a:p>
          </p:txBody>
        </p:sp>
        <p:sp>
          <p:nvSpPr>
            <p:cNvPr id="20488" name="Cube 66"/>
            <p:cNvSpPr>
              <a:spLocks noChangeArrowheads="1"/>
            </p:cNvSpPr>
            <p:nvPr/>
          </p:nvSpPr>
          <p:spPr bwMode="auto">
            <a:xfrm>
              <a:off x="4457700" y="40062149"/>
              <a:ext cx="1660821" cy="2038350"/>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sz="2400">
                  <a:latin typeface="Times New Roman" pitchFamily="18" charset="0"/>
                  <a:ea typeface="BatangChe" pitchFamily="49" charset="-127"/>
                </a:rPr>
                <a:t>2</a:t>
              </a:r>
            </a:p>
          </p:txBody>
        </p:sp>
        <p:sp>
          <p:nvSpPr>
            <p:cNvPr id="20489" name="Cube 67"/>
            <p:cNvSpPr>
              <a:spLocks noChangeArrowheads="1"/>
            </p:cNvSpPr>
            <p:nvPr/>
          </p:nvSpPr>
          <p:spPr bwMode="auto">
            <a:xfrm>
              <a:off x="2800350" y="40119304"/>
              <a:ext cx="1611683" cy="2105025"/>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sz="2400">
                  <a:latin typeface="Times New Roman" pitchFamily="18" charset="0"/>
                  <a:ea typeface="BatangChe" pitchFamily="49" charset="-127"/>
                </a:rPr>
                <a:t>1</a:t>
              </a:r>
            </a:p>
          </p:txBody>
        </p:sp>
        <p:cxnSp>
          <p:nvCxnSpPr>
            <p:cNvPr id="20490" name="Straight Connector 68"/>
            <p:cNvCxnSpPr>
              <a:cxnSpLocks noChangeShapeType="1"/>
            </p:cNvCxnSpPr>
            <p:nvPr/>
          </p:nvCxnSpPr>
          <p:spPr bwMode="auto">
            <a:xfrm flipV="1">
              <a:off x="3343275" y="38776275"/>
              <a:ext cx="5114925" cy="28575"/>
            </a:xfrm>
            <a:prstGeom prst="line">
              <a:avLst/>
            </a:prstGeom>
            <a:noFill/>
            <a:ln w="9525" algn="ctr">
              <a:solidFill>
                <a:schemeClr val="tx1"/>
              </a:solidFill>
              <a:round/>
              <a:headEnd/>
              <a:tailEnd/>
            </a:ln>
          </p:spPr>
        </p:cxnSp>
        <p:cxnSp>
          <p:nvCxnSpPr>
            <p:cNvPr id="20491" name="Straight Arrow Connector 69"/>
            <p:cNvCxnSpPr>
              <a:cxnSpLocks noChangeShapeType="1"/>
            </p:cNvCxnSpPr>
            <p:nvPr/>
          </p:nvCxnSpPr>
          <p:spPr bwMode="auto">
            <a:xfrm rot="16200000" flipH="1">
              <a:off x="2543969" y="39548594"/>
              <a:ext cx="1570836" cy="27782"/>
            </a:xfrm>
            <a:prstGeom prst="straightConnector1">
              <a:avLst/>
            </a:prstGeom>
            <a:noFill/>
            <a:ln w="9525" algn="ctr">
              <a:solidFill>
                <a:schemeClr val="tx1"/>
              </a:solidFill>
              <a:round/>
              <a:headEnd/>
              <a:tailEnd type="arrow" w="med" len="med"/>
            </a:ln>
          </p:spPr>
        </p:cxnSp>
        <p:cxnSp>
          <p:nvCxnSpPr>
            <p:cNvPr id="20492" name="Straight Arrow Connector 70"/>
            <p:cNvCxnSpPr>
              <a:cxnSpLocks noChangeShapeType="1"/>
            </p:cNvCxnSpPr>
            <p:nvPr/>
          </p:nvCxnSpPr>
          <p:spPr bwMode="auto">
            <a:xfrm rot="16200000" flipH="1">
              <a:off x="4529137" y="39533512"/>
              <a:ext cx="1485900" cy="28575"/>
            </a:xfrm>
            <a:prstGeom prst="straightConnector1">
              <a:avLst/>
            </a:prstGeom>
            <a:noFill/>
            <a:ln w="9525" algn="ctr">
              <a:solidFill>
                <a:schemeClr val="tx1"/>
              </a:solidFill>
              <a:round/>
              <a:headEnd/>
              <a:tailEnd type="arrow" w="med" len="med"/>
            </a:ln>
          </p:spPr>
        </p:cxnSp>
        <p:cxnSp>
          <p:nvCxnSpPr>
            <p:cNvPr id="20493" name="Straight Arrow Connector 71"/>
            <p:cNvCxnSpPr>
              <a:cxnSpLocks noChangeShapeType="1"/>
            </p:cNvCxnSpPr>
            <p:nvPr/>
          </p:nvCxnSpPr>
          <p:spPr bwMode="auto">
            <a:xfrm rot="16200000" flipH="1">
              <a:off x="7729537" y="39447787"/>
              <a:ext cx="1485900" cy="28575"/>
            </a:xfrm>
            <a:prstGeom prst="straightConnector1">
              <a:avLst/>
            </a:prstGeom>
            <a:noFill/>
            <a:ln w="9525" algn="ctr">
              <a:solidFill>
                <a:schemeClr val="tx1"/>
              </a:solidFill>
              <a:round/>
              <a:headEnd/>
              <a:tailEnd type="arrow" w="med" len="med"/>
            </a:ln>
          </p:spPr>
        </p:cxnSp>
        <p:sp>
          <p:nvSpPr>
            <p:cNvPr id="20494" name="Down Arrow 72"/>
            <p:cNvSpPr>
              <a:spLocks noChangeArrowheads="1"/>
            </p:cNvSpPr>
            <p:nvPr/>
          </p:nvSpPr>
          <p:spPr bwMode="auto">
            <a:xfrm>
              <a:off x="5943600" y="37576125"/>
              <a:ext cx="400050" cy="1143000"/>
            </a:xfrm>
            <a:prstGeom prst="downArrow">
              <a:avLst>
                <a:gd name="adj1" fmla="val 50000"/>
                <a:gd name="adj2" fmla="val 50000"/>
              </a:avLst>
            </a:prstGeom>
            <a:solidFill>
              <a:srgbClr val="8E2200">
                <a:alpha val="57646"/>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sp>
          <p:nvSpPr>
            <p:cNvPr id="20495" name="Cube 73"/>
            <p:cNvSpPr>
              <a:spLocks noChangeArrowheads="1"/>
            </p:cNvSpPr>
            <p:nvPr/>
          </p:nvSpPr>
          <p:spPr bwMode="auto">
            <a:xfrm>
              <a:off x="4000500" y="36375975"/>
              <a:ext cx="4572000" cy="1257300"/>
            </a:xfrm>
            <a:prstGeom prst="cube">
              <a:avLst>
                <a:gd name="adj" fmla="val 25000"/>
              </a:avLst>
            </a:prstGeom>
            <a:solidFill>
              <a:srgbClr val="CC9900">
                <a:alpha val="69019"/>
              </a:srgbClr>
            </a:solidFill>
            <a:ln w="9525" algn="ctr">
              <a:solidFill>
                <a:schemeClr val="tx1"/>
              </a:solidFill>
              <a:round/>
              <a:headEnd/>
              <a:tailEnd/>
            </a:ln>
          </p:spPr>
          <p:txBody>
            <a:bodyPr wrap="none" anchor="ctr"/>
            <a:lstStyle/>
            <a:p>
              <a:pPr algn="ctr" eaLnBrk="0" hangingPunct="0"/>
              <a:r>
                <a:rPr lang="en-US" sz="2400">
                  <a:latin typeface="Times New Roman" pitchFamily="18" charset="0"/>
                  <a:ea typeface="BatangChe" pitchFamily="49" charset="-127"/>
                </a:rPr>
                <a:t>MASTER CONTROL</a:t>
              </a:r>
            </a:p>
          </p:txBody>
        </p:sp>
        <p:sp>
          <p:nvSpPr>
            <p:cNvPr id="75" name="Cube 74"/>
            <p:cNvSpPr/>
            <p:nvPr/>
          </p:nvSpPr>
          <p:spPr bwMode="auto">
            <a:xfrm>
              <a:off x="4656946" y="34918650"/>
              <a:ext cx="3802072" cy="1057672"/>
            </a:xfrm>
            <a:prstGeom prst="cube">
              <a:avLst/>
            </a:prstGeom>
            <a:solidFill>
              <a:schemeClr val="tx2">
                <a:lumMod val="50000"/>
                <a:lumOff val="50000"/>
                <a:alpha val="97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r>
                <a:rPr lang="en-US" sz="2400" dirty="0">
                  <a:solidFill>
                    <a:schemeClr val="bg1"/>
                  </a:solidFill>
                  <a:latin typeface="Times New Roman" pitchFamily="18" charset="0"/>
                  <a:ea typeface="바탕체" pitchFamily="17" charset="-127"/>
                </a:rPr>
                <a:t>INPUT KEYPAD</a:t>
              </a:r>
            </a:p>
          </p:txBody>
        </p:sp>
        <p:sp>
          <p:nvSpPr>
            <p:cNvPr id="20497" name="Right Arrow 75"/>
            <p:cNvSpPr>
              <a:spLocks noChangeArrowheads="1"/>
            </p:cNvSpPr>
            <p:nvPr/>
          </p:nvSpPr>
          <p:spPr bwMode="auto">
            <a:xfrm>
              <a:off x="8515350" y="36690301"/>
              <a:ext cx="1143000" cy="457200"/>
            </a:xfrm>
            <a:prstGeom prst="rightArrow">
              <a:avLst>
                <a:gd name="adj1" fmla="val 50000"/>
                <a:gd name="adj2" fmla="val 50000"/>
              </a:avLst>
            </a:prstGeom>
            <a:solidFill>
              <a:srgbClr val="A42700">
                <a:alpha val="58823"/>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sp>
          <p:nvSpPr>
            <p:cNvPr id="20498" name="TextBox 76"/>
            <p:cNvSpPr txBox="1">
              <a:spLocks noChangeArrowheads="1"/>
            </p:cNvSpPr>
            <p:nvPr/>
          </p:nvSpPr>
          <p:spPr bwMode="auto">
            <a:xfrm>
              <a:off x="9801225" y="39119175"/>
              <a:ext cx="3143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LED Matrix Display</a:t>
              </a:r>
            </a:p>
          </p:txBody>
        </p:sp>
        <p:sp>
          <p:nvSpPr>
            <p:cNvPr id="20499" name="Down Arrow 77"/>
            <p:cNvSpPr>
              <a:spLocks noChangeArrowheads="1"/>
            </p:cNvSpPr>
            <p:nvPr/>
          </p:nvSpPr>
          <p:spPr bwMode="auto">
            <a:xfrm>
              <a:off x="5943600" y="36004500"/>
              <a:ext cx="342900" cy="666750"/>
            </a:xfrm>
            <a:prstGeom prst="downArrow">
              <a:avLst>
                <a:gd name="adj1" fmla="val 50000"/>
                <a:gd name="adj2" fmla="val 49997"/>
              </a:avLst>
            </a:prstGeom>
            <a:solidFill>
              <a:srgbClr val="8E2200">
                <a:alpha val="57646"/>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grpSp>
      <p:cxnSp>
        <p:nvCxnSpPr>
          <p:cNvPr id="80" name="Straight Connector 79"/>
          <p:cNvCxnSpPr/>
          <p:nvPr/>
        </p:nvCxnSpPr>
        <p:spPr>
          <a:xfrm>
            <a:off x="3124200" y="5637213"/>
            <a:ext cx="685800" cy="1587"/>
          </a:xfrm>
          <a:prstGeom prst="line">
            <a:avLst/>
          </a:prstGeom>
          <a:ln w="44450">
            <a:solidFill>
              <a:srgbClr val="A42700">
                <a:alpha val="60000"/>
              </a:srgbClr>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33400" y="304800"/>
            <a:ext cx="7467600" cy="769938"/>
          </a:xfrm>
          <a:prstGeom prst="rect">
            <a:avLst/>
          </a:prstGeom>
          <a:noFill/>
        </p:spPr>
        <p:txBody>
          <a:bodyPr>
            <a:spAutoFit/>
          </a:bodyPr>
          <a:lstStyle/>
          <a:p>
            <a:pPr eaLnBrk="0" hangingPunct="0">
              <a:defRPr/>
            </a:pPr>
            <a:r>
              <a:rPr lang="en-US" sz="4400" dirty="0">
                <a:solidFill>
                  <a:schemeClr val="accent1"/>
                </a:solidFill>
                <a:latin typeface="+mn-lt"/>
              </a:rPr>
              <a:t>SYSTEM BLOCK DIAGRAM</a:t>
            </a:r>
          </a:p>
        </p:txBody>
      </p:sp>
      <p:sp>
        <p:nvSpPr>
          <p:cNvPr id="20485" name="TextBox 81"/>
          <p:cNvSpPr txBox="1">
            <a:spLocks noChangeArrowheads="1"/>
          </p:cNvSpPr>
          <p:nvPr/>
        </p:nvSpPr>
        <p:spPr bwMode="auto">
          <a:xfrm>
            <a:off x="3276600" y="3581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Network (Wireless/LAN)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question.bmp                                                   001A78A2Macintosh HD                   BBA7A8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76962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p:nvPr>
        </p:nvSpPr>
        <p:spPr/>
        <p:txBody>
          <a:bodyPr/>
          <a:lstStyle/>
          <a:p>
            <a:r>
              <a:rPr lang="en-US" smtClean="0">
                <a:solidFill>
                  <a:schemeClr val="accent1"/>
                </a:solidFill>
              </a:rPr>
              <a:t>QUESTIONS…..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5064125"/>
            <a:ext cx="662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sz="8000">
                <a:solidFill>
                  <a:schemeClr val="bg1"/>
                </a:solidFill>
                <a:latin typeface="Algerian" pitchFamily="82" charset="0"/>
                <a:cs typeface="Calibri" pitchFamily="34" charset="0"/>
              </a:rPr>
              <a:t>THANK YOU!!!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nnedale.com/press/wp-content/uploads/2009/03/kidsense-braille-letter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7741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aptopsarena.com/wp-content/uploads/braille-display-presented-at-am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53" y="0"/>
            <a:ext cx="4491047"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4948247" y="4627602"/>
            <a:ext cx="389095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3600" dirty="0">
                <a:solidFill>
                  <a:schemeClr val="accent1"/>
                </a:solidFill>
                <a:latin typeface="Calibri" pitchFamily="34" charset="0"/>
                <a:cs typeface="Calibri" pitchFamily="34" charset="0"/>
              </a:rPr>
              <a:t>i</a:t>
            </a:r>
            <a:r>
              <a:rPr lang="en-US" sz="3600" dirty="0" smtClean="0">
                <a:solidFill>
                  <a:schemeClr val="accent1"/>
                </a:solidFill>
                <a:latin typeface="Calibri" pitchFamily="34" charset="0"/>
                <a:cs typeface="Calibri" pitchFamily="34" charset="0"/>
              </a:rPr>
              <a:t>n Local Language</a:t>
            </a:r>
          </a:p>
        </p:txBody>
      </p:sp>
      <p:sp>
        <p:nvSpPr>
          <p:cNvPr id="4" name="Rectangle 3"/>
          <p:cNvSpPr/>
          <p:nvPr/>
        </p:nvSpPr>
        <p:spPr>
          <a:xfrm>
            <a:off x="689269" y="4551402"/>
            <a:ext cx="4263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BRAILLE Tutor</a:t>
            </a:r>
          </a:p>
        </p:txBody>
      </p:sp>
      <p:sp>
        <p:nvSpPr>
          <p:cNvPr id="5" name="Rectangle 4"/>
          <p:cNvSpPr/>
          <p:nvPr/>
        </p:nvSpPr>
        <p:spPr>
          <a:xfrm>
            <a:off x="738506" y="5504941"/>
            <a:ext cx="8029248" cy="630942"/>
          </a:xfrm>
          <a:prstGeom prst="rect">
            <a:avLst/>
          </a:prstGeom>
        </p:spPr>
        <p:txBody>
          <a:bodyPr wrap="square">
            <a:spAutoFit/>
          </a:bodyPr>
          <a:lstStyle/>
          <a:p>
            <a:pPr eaLnBrk="0" hangingPunct="0">
              <a:lnSpc>
                <a:spcPct val="125000"/>
              </a:lnSpc>
              <a:defRPr/>
            </a:pPr>
            <a:r>
              <a:rPr lang="en-US" sz="2000" dirty="0" smtClean="0">
                <a:latin typeface="Calibri" pitchFamily="34" charset="0"/>
                <a:cs typeface="Calibri" pitchFamily="34" charset="0"/>
              </a:rPr>
              <a:t>VIVEK </a:t>
            </a:r>
            <a:r>
              <a:rPr lang="en-US" sz="2000" dirty="0">
                <a:latin typeface="Calibri" pitchFamily="34" charset="0"/>
                <a:cs typeface="Calibri" pitchFamily="34" charset="0"/>
              </a:rPr>
              <a:t>RAJ </a:t>
            </a:r>
            <a:r>
              <a:rPr lang="en-US" sz="2000" dirty="0" smtClean="0">
                <a:latin typeface="Calibri" pitchFamily="34" charset="0"/>
                <a:cs typeface="Calibri" pitchFamily="34" charset="0"/>
              </a:rPr>
              <a:t>SHRESTHA </a:t>
            </a:r>
            <a:r>
              <a:rPr lang="en-US" sz="2800" dirty="0" smtClean="0">
                <a:solidFill>
                  <a:schemeClr val="accent1"/>
                </a:solidFill>
                <a:latin typeface="Calibri" pitchFamily="34" charset="0"/>
                <a:cs typeface="Calibri" pitchFamily="34" charset="0"/>
              </a:rPr>
              <a:t>|</a:t>
            </a:r>
            <a:r>
              <a:rPr lang="en-US" sz="2000" dirty="0" smtClean="0">
                <a:latin typeface="Calibri" pitchFamily="34" charset="0"/>
                <a:cs typeface="Calibri" pitchFamily="34" charset="0"/>
              </a:rPr>
              <a:t> PRABHAT ADHIKARI </a:t>
            </a:r>
            <a:r>
              <a:rPr lang="en-US" sz="2800" dirty="0">
                <a:solidFill>
                  <a:schemeClr val="accent1"/>
                </a:solidFill>
                <a:latin typeface="Calibri" pitchFamily="34" charset="0"/>
                <a:cs typeface="Calibri" pitchFamily="34" charset="0"/>
              </a:rPr>
              <a:t>|</a:t>
            </a:r>
            <a:r>
              <a:rPr lang="en-US" sz="2000" dirty="0" smtClean="0">
                <a:latin typeface="Calibri" pitchFamily="34" charset="0"/>
                <a:cs typeface="Calibri" pitchFamily="34" charset="0"/>
              </a:rPr>
              <a:t> </a:t>
            </a:r>
            <a:r>
              <a:rPr lang="en-US" sz="2000" dirty="0">
                <a:latin typeface="Calibri" pitchFamily="34" charset="0"/>
                <a:cs typeface="Calibri" pitchFamily="34" charset="0"/>
              </a:rPr>
              <a:t>DEVENDRA KATHAYAT</a:t>
            </a:r>
          </a:p>
        </p:txBody>
      </p:sp>
      <p:sp>
        <p:nvSpPr>
          <p:cNvPr id="10" name="Rectangle 9"/>
          <p:cNvSpPr/>
          <p:nvPr/>
        </p:nvSpPr>
        <p:spPr>
          <a:xfrm>
            <a:off x="3124200" y="6044599"/>
            <a:ext cx="3533448" cy="591059"/>
          </a:xfrm>
          <a:prstGeom prst="rect">
            <a:avLst/>
          </a:prstGeom>
        </p:spPr>
        <p:txBody>
          <a:bodyPr wrap="square">
            <a:spAutoFit/>
          </a:bodyPr>
          <a:lstStyle/>
          <a:p>
            <a:pPr eaLnBrk="0" hangingPunct="0">
              <a:lnSpc>
                <a:spcPct val="125000"/>
              </a:lnSpc>
              <a:defRPr/>
            </a:pPr>
            <a:r>
              <a:rPr lang="en-US" sz="2000" dirty="0" smtClean="0">
                <a:solidFill>
                  <a:schemeClr val="accent1"/>
                </a:solidFill>
                <a:latin typeface="Calibri" pitchFamily="34" charset="0"/>
                <a:cs typeface="Calibri" pitchFamily="34" charset="0"/>
              </a:rPr>
              <a:t>DR JYOTI TANDUKAR </a:t>
            </a:r>
            <a:r>
              <a:rPr lang="en-US" sz="2800" dirty="0" smtClean="0">
                <a:latin typeface="Calibri" pitchFamily="34" charset="0"/>
                <a:cs typeface="Calibri" pitchFamily="34" charset="0"/>
              </a:rPr>
              <a:t>|</a:t>
            </a:r>
            <a:r>
              <a:rPr lang="en-US" sz="2000" dirty="0" smtClean="0">
                <a:solidFill>
                  <a:schemeClr val="accent1"/>
                </a:solidFill>
                <a:latin typeface="Calibri" pitchFamily="34" charset="0"/>
                <a:cs typeface="Calibri" pitchFamily="34" charset="0"/>
              </a:rPr>
              <a:t> advisor</a:t>
            </a:r>
            <a:endParaRPr lang="en-US" sz="200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27195179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28600" y="228600"/>
            <a:ext cx="3276600" cy="990600"/>
          </a:xfrm>
        </p:spPr>
        <p:txBody>
          <a:bodyPr/>
          <a:lstStyle/>
          <a:p>
            <a:r>
              <a:rPr lang="en-US" sz="7200" dirty="0" smtClean="0">
                <a:solidFill>
                  <a:schemeClr val="accent1"/>
                </a:solidFill>
                <a:latin typeface="Calibri" pitchFamily="34" charset="0"/>
                <a:cs typeface="Calibri" pitchFamily="34" charset="0"/>
              </a:rPr>
              <a:t>BRAILLE</a:t>
            </a:r>
          </a:p>
        </p:txBody>
      </p:sp>
      <p:pic>
        <p:nvPicPr>
          <p:cNvPr id="10243"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14400" y="1905000"/>
            <a:ext cx="1863408" cy="334633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09600" y="5638800"/>
            <a:ext cx="2667000" cy="461665"/>
          </a:xfrm>
          <a:prstGeom prst="rect">
            <a:avLst/>
          </a:prstGeom>
          <a:noFill/>
        </p:spPr>
        <p:txBody>
          <a:bodyPr wrap="square">
            <a:spAutoFit/>
          </a:bodyPr>
          <a:lstStyle/>
          <a:p>
            <a:pPr eaLnBrk="0" hangingPunct="0">
              <a:buClr>
                <a:srgbClr val="FF0000"/>
              </a:buClr>
              <a:defRPr/>
            </a:pPr>
            <a:r>
              <a:rPr lang="en-US" sz="2400" dirty="0" smtClean="0">
                <a:latin typeface="Calibri" pitchFamily="34" charset="0"/>
                <a:cs typeface="Calibri" pitchFamily="34" charset="0"/>
              </a:rPr>
              <a:t>3x2 </a:t>
            </a:r>
            <a:r>
              <a:rPr lang="en-US" sz="2400" dirty="0">
                <a:latin typeface="Calibri" pitchFamily="34" charset="0"/>
                <a:cs typeface="Calibri" pitchFamily="34" charset="0"/>
              </a:rPr>
              <a:t>matrix of </a:t>
            </a:r>
            <a:r>
              <a:rPr lang="en-US" sz="2400" dirty="0" smtClean="0">
                <a:latin typeface="Calibri" pitchFamily="34" charset="0"/>
                <a:cs typeface="Calibri" pitchFamily="34" charset="0"/>
              </a:rPr>
              <a:t>dots</a:t>
            </a:r>
            <a:endParaRPr lang="en-US" sz="2400" dirty="0">
              <a:latin typeface="Calibri" pitchFamily="34" charset="0"/>
              <a:cs typeface="Calibri" pitchFamily="34" charset="0"/>
            </a:endParaRPr>
          </a:p>
        </p:txBody>
      </p:sp>
      <p:sp>
        <p:nvSpPr>
          <p:cNvPr id="2" name="Rectangle 1"/>
          <p:cNvSpPr/>
          <p:nvPr/>
        </p:nvSpPr>
        <p:spPr>
          <a:xfrm>
            <a:off x="3962400" y="265093"/>
            <a:ext cx="5029200" cy="954107"/>
          </a:xfrm>
          <a:prstGeom prst="rect">
            <a:avLst/>
          </a:prstGeom>
        </p:spPr>
        <p:txBody>
          <a:bodyPr wrap="square">
            <a:spAutoFit/>
          </a:bodyPr>
          <a:lstStyle/>
          <a:p>
            <a:r>
              <a:rPr lang="en-US" sz="2800" dirty="0" smtClean="0">
                <a:latin typeface="Calibri" pitchFamily="34" charset="0"/>
                <a:cs typeface="Calibri" pitchFamily="34" charset="0"/>
              </a:rPr>
              <a:t>The script </a:t>
            </a:r>
            <a:r>
              <a:rPr lang="en-US" sz="2800" dirty="0">
                <a:latin typeface="Calibri" pitchFamily="34" charset="0"/>
                <a:cs typeface="Calibri" pitchFamily="34" charset="0"/>
              </a:rPr>
              <a:t>to read and write </a:t>
            </a: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for </a:t>
            </a:r>
            <a:r>
              <a:rPr lang="en-US" sz="2800" dirty="0">
                <a:latin typeface="Calibri" pitchFamily="34" charset="0"/>
                <a:cs typeface="Calibri" pitchFamily="34" charset="0"/>
              </a:rPr>
              <a:t>the visually </a:t>
            </a:r>
            <a:r>
              <a:rPr lang="en-US" sz="2800" dirty="0" smtClean="0">
                <a:latin typeface="Calibri" pitchFamily="34" charset="0"/>
                <a:cs typeface="Calibri" pitchFamily="34" charset="0"/>
              </a:rPr>
              <a:t>challenged</a:t>
            </a:r>
            <a:endParaRPr lang="en-US" sz="2800" dirty="0">
              <a:latin typeface="Calibri" pitchFamily="34" charset="0"/>
              <a:cs typeface="Calibri" pitchFamily="34" charset="0"/>
            </a:endParaRPr>
          </a:p>
        </p:txBody>
      </p:sp>
      <p:pic>
        <p:nvPicPr>
          <p:cNvPr id="6" name="Picture 2" descr="http://eyeinfo.files.wordpress.com/2010/01/bra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905000"/>
            <a:ext cx="43053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5634335"/>
            <a:ext cx="3924792" cy="461665"/>
          </a:xfrm>
          <a:prstGeom prst="rect">
            <a:avLst/>
          </a:prstGeom>
        </p:spPr>
        <p:txBody>
          <a:bodyPr wrap="none">
            <a:spAutoFit/>
          </a:bodyPr>
          <a:lstStyle/>
          <a:p>
            <a:r>
              <a:rPr lang="en-US" sz="2400" dirty="0">
                <a:latin typeface="Calibri" pitchFamily="34" charset="0"/>
                <a:cs typeface="Calibri" pitchFamily="34" charset="0"/>
              </a:rPr>
              <a:t>Touch and feel the raised dots</a:t>
            </a:r>
          </a:p>
        </p:txBody>
      </p:sp>
      <p:cxnSp>
        <p:nvCxnSpPr>
          <p:cNvPr id="5" name="Straight Connector 4"/>
          <p:cNvCxnSpPr/>
          <p:nvPr/>
        </p:nvCxnSpPr>
        <p:spPr>
          <a:xfrm>
            <a:off x="3657600" y="228600"/>
            <a:ext cx="0" cy="954107"/>
          </a:xfrm>
          <a:prstGeom prst="line">
            <a:avLst/>
          </a:prstGeom>
        </p:spPr>
        <p:style>
          <a:lnRef idx="2">
            <a:schemeClr val="accent1"/>
          </a:lnRef>
          <a:fillRef idx="0">
            <a:schemeClr val="accent1"/>
          </a:fillRef>
          <a:effectRef idx="1">
            <a:schemeClr val="accent1"/>
          </a:effectRef>
          <a:fontRef idx="minor">
            <a:schemeClr val="tx1"/>
          </a:fontRef>
        </p:style>
      </p:cxnSp>
      <p:sp>
        <p:nvSpPr>
          <p:cNvPr id="7" name="Right Arrow 6"/>
          <p:cNvSpPr/>
          <p:nvPr/>
        </p:nvSpPr>
        <p:spPr>
          <a:xfrm>
            <a:off x="3200400" y="3124200"/>
            <a:ext cx="914400" cy="990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53565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indseymuirdesign.com/images/braille_f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400925" cy="6296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6197025"/>
            <a:ext cx="2495811" cy="584775"/>
          </a:xfrm>
          <a:prstGeom prst="rect">
            <a:avLst/>
          </a:prstGeom>
          <a:noFill/>
        </p:spPr>
        <p:txBody>
          <a:bodyPr wrap="none" rtlCol="0">
            <a:spAutoFit/>
          </a:bodyPr>
          <a:lstStyle/>
          <a:p>
            <a:r>
              <a:rPr lang="en-US" sz="3200" dirty="0" smtClean="0">
                <a:latin typeface="Calibri" pitchFamily="34" charset="0"/>
                <a:cs typeface="Calibri" pitchFamily="34" charset="0"/>
              </a:rPr>
              <a:t>English Braille</a:t>
            </a:r>
            <a:endParaRPr lang="en-US" sz="3200" dirty="0">
              <a:latin typeface="Calibri" pitchFamily="34" charset="0"/>
              <a:cs typeface="Calibri" pitchFamily="34" charset="0"/>
            </a:endParaRPr>
          </a:p>
        </p:txBody>
      </p:sp>
      <p:cxnSp>
        <p:nvCxnSpPr>
          <p:cNvPr id="6" name="Straight Connector 5"/>
          <p:cNvCxnSpPr/>
          <p:nvPr/>
        </p:nvCxnSpPr>
        <p:spPr>
          <a:xfrm>
            <a:off x="1981200" y="6019800"/>
            <a:ext cx="52578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1951819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63079" y="219046"/>
            <a:ext cx="2661521" cy="2381309"/>
            <a:chOff x="2291479" y="152401"/>
            <a:chExt cx="2661521" cy="2381309"/>
          </a:xfrm>
        </p:grpSpPr>
        <p:pic>
          <p:nvPicPr>
            <p:cNvPr id="2052" name="Picture 4" descr="http://www.hooleon.com/img_ov-support/lg-print-braille-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1"/>
              <a:ext cx="25908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1479" y="2133600"/>
              <a:ext cx="2204321" cy="400110"/>
            </a:xfrm>
            <a:prstGeom prst="rect">
              <a:avLst/>
            </a:prstGeom>
            <a:noFill/>
          </p:spPr>
          <p:txBody>
            <a:bodyPr wrap="none" rtlCol="0">
              <a:spAutoFit/>
            </a:bodyPr>
            <a:lstStyle/>
            <a:p>
              <a:r>
                <a:rPr lang="en-US" sz="2000" dirty="0" smtClean="0">
                  <a:latin typeface="Calibri" pitchFamily="34" charset="0"/>
                  <a:cs typeface="Calibri" pitchFamily="34" charset="0"/>
                </a:rPr>
                <a:t>Keyboard with dots</a:t>
              </a:r>
              <a:endParaRPr lang="en-US" sz="2000" dirty="0">
                <a:latin typeface="Calibri" pitchFamily="34" charset="0"/>
                <a:cs typeface="Calibri" pitchFamily="34" charset="0"/>
              </a:endParaRPr>
            </a:p>
          </p:txBody>
        </p:sp>
      </p:grpSp>
      <p:grpSp>
        <p:nvGrpSpPr>
          <p:cNvPr id="4" name="Group 3"/>
          <p:cNvGrpSpPr/>
          <p:nvPr/>
        </p:nvGrpSpPr>
        <p:grpSpPr>
          <a:xfrm>
            <a:off x="76200" y="5685"/>
            <a:ext cx="3505200" cy="3962400"/>
            <a:chOff x="0" y="2667000"/>
            <a:chExt cx="3505200" cy="3962400"/>
          </a:xfrm>
        </p:grpSpPr>
        <p:pic>
          <p:nvPicPr>
            <p:cNvPr id="2050" name="Picture 2" descr="braille_book"/>
            <p:cNvPicPr>
              <a:picLocks noChangeAspect="1" noChangeArrowheads="1"/>
            </p:cNvPicPr>
            <p:nvPr/>
          </p:nvPicPr>
          <p:blipFill rotWithShape="1">
            <a:blip r:embed="rId3">
              <a:extLst>
                <a:ext uri="{28A0092B-C50C-407E-A947-70E740481C1C}">
                  <a14:useLocalDpi xmlns:a14="http://schemas.microsoft.com/office/drawing/2010/main" val="0"/>
                </a:ext>
              </a:extLst>
            </a:blip>
            <a:srcRect l="6857" t="7217" r="5524" b="10557"/>
            <a:stretch/>
          </p:blipFill>
          <p:spPr bwMode="auto">
            <a:xfrm>
              <a:off x="0" y="2667000"/>
              <a:ext cx="3505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229290"/>
              <a:ext cx="1842043" cy="400110"/>
            </a:xfrm>
            <a:prstGeom prst="rect">
              <a:avLst/>
            </a:prstGeom>
            <a:noFill/>
          </p:spPr>
          <p:txBody>
            <a:bodyPr wrap="none" rtlCol="0">
              <a:spAutoFit/>
            </a:bodyPr>
            <a:lstStyle/>
            <a:p>
              <a:r>
                <a:rPr lang="en-US" sz="2000" dirty="0" smtClean="0">
                  <a:latin typeface="Calibri" pitchFamily="34" charset="0"/>
                  <a:cs typeface="Calibri" pitchFamily="34" charset="0"/>
                </a:rPr>
                <a:t>Braille e-Reader</a:t>
              </a:r>
              <a:endParaRPr lang="en-US" sz="2000" dirty="0">
                <a:latin typeface="Calibri" pitchFamily="34" charset="0"/>
                <a:cs typeface="Calibri" pitchFamily="34" charset="0"/>
              </a:endParaRPr>
            </a:p>
          </p:txBody>
        </p:sp>
      </p:grpSp>
      <p:grpSp>
        <p:nvGrpSpPr>
          <p:cNvPr id="8" name="Group 7"/>
          <p:cNvGrpSpPr/>
          <p:nvPr/>
        </p:nvGrpSpPr>
        <p:grpSpPr>
          <a:xfrm>
            <a:off x="5810250" y="2800290"/>
            <a:ext cx="3333750" cy="3981510"/>
            <a:chOff x="5810250" y="2743200"/>
            <a:chExt cx="3333750" cy="3981510"/>
          </a:xfrm>
        </p:grpSpPr>
        <p:pic>
          <p:nvPicPr>
            <p:cNvPr id="2054" name="Picture 6" descr="http://evilsigntist.com/uploaded_images/samsung_braille_mobilephone-7491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2743200"/>
              <a:ext cx="3333750" cy="3667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6324600"/>
              <a:ext cx="2112566" cy="400110"/>
            </a:xfrm>
            <a:prstGeom prst="rect">
              <a:avLst/>
            </a:prstGeom>
            <a:noFill/>
          </p:spPr>
          <p:txBody>
            <a:bodyPr wrap="none" rtlCol="0">
              <a:spAutoFit/>
            </a:bodyPr>
            <a:lstStyle/>
            <a:p>
              <a:r>
                <a:rPr lang="en-US" sz="2000" dirty="0" smtClean="0">
                  <a:latin typeface="Calibri" pitchFamily="34" charset="0"/>
                  <a:cs typeface="Calibri" pitchFamily="34" charset="0"/>
                </a:rPr>
                <a:t>Mobile messenger</a:t>
              </a:r>
              <a:endParaRPr lang="en-US" sz="2000" dirty="0">
                <a:latin typeface="Calibri" pitchFamily="34" charset="0"/>
                <a:cs typeface="Calibri" pitchFamily="34" charset="0"/>
              </a:endParaRPr>
            </a:p>
          </p:txBody>
        </p:sp>
      </p:grpSp>
      <p:grpSp>
        <p:nvGrpSpPr>
          <p:cNvPr id="5" name="Group 4"/>
          <p:cNvGrpSpPr/>
          <p:nvPr/>
        </p:nvGrpSpPr>
        <p:grpSpPr>
          <a:xfrm>
            <a:off x="6667500" y="-76200"/>
            <a:ext cx="2476500" cy="2876610"/>
            <a:chOff x="5810250" y="-114300"/>
            <a:chExt cx="2476500" cy="2876610"/>
          </a:xfrm>
        </p:grpSpPr>
        <p:pic>
          <p:nvPicPr>
            <p:cNvPr id="2056" name="Picture 8" descr="http://theletter.co.uk/images/lc/braille_wat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114300"/>
              <a:ext cx="2476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12234" y="2362200"/>
              <a:ext cx="1523943" cy="400110"/>
            </a:xfrm>
            <a:prstGeom prst="rect">
              <a:avLst/>
            </a:prstGeom>
            <a:noFill/>
          </p:spPr>
          <p:txBody>
            <a:bodyPr wrap="none" rtlCol="0">
              <a:spAutoFit/>
            </a:bodyPr>
            <a:lstStyle/>
            <a:p>
              <a:r>
                <a:rPr lang="en-US" sz="2000" dirty="0" smtClean="0">
                  <a:latin typeface="Calibri" pitchFamily="34" charset="0"/>
                  <a:cs typeface="Calibri" pitchFamily="34" charset="0"/>
                </a:rPr>
                <a:t>Braille watch</a:t>
              </a:r>
              <a:endParaRPr lang="en-US" sz="2000" dirty="0">
                <a:latin typeface="Calibri" pitchFamily="34" charset="0"/>
                <a:cs typeface="Calibri" pitchFamily="34" charset="0"/>
              </a:endParaRPr>
            </a:p>
          </p:txBody>
        </p:sp>
      </p:grpSp>
      <p:sp>
        <p:nvSpPr>
          <p:cNvPr id="14" name="TextBox 13"/>
          <p:cNvSpPr txBox="1"/>
          <p:nvPr/>
        </p:nvSpPr>
        <p:spPr>
          <a:xfrm>
            <a:off x="228600" y="5083314"/>
            <a:ext cx="5513882" cy="707886"/>
          </a:xfrm>
          <a:prstGeom prst="rect">
            <a:avLst/>
          </a:prstGeom>
          <a:noFill/>
          <a:ln>
            <a:solidFill>
              <a:schemeClr val="accent1">
                <a:lumMod val="60000"/>
                <a:lumOff val="40000"/>
              </a:schemeClr>
            </a:solidFill>
            <a:prstDash val="dash"/>
          </a:ln>
        </p:spPr>
        <p:txBody>
          <a:bodyPr wrap="none" rtlCol="0">
            <a:spAutoFit/>
          </a:bodyPr>
          <a:lstStyle/>
          <a:p>
            <a:r>
              <a:rPr lang="en-US" sz="4000" dirty="0" smtClean="0">
                <a:latin typeface="Calibri" pitchFamily="34" charset="0"/>
                <a:cs typeface="Calibri" pitchFamily="34" charset="0"/>
              </a:rPr>
              <a:t>Technological Possibilities</a:t>
            </a:r>
            <a:endParaRPr lang="en-US" sz="4000" dirty="0">
              <a:latin typeface="Calibri" pitchFamily="34" charset="0"/>
              <a:cs typeface="Calibri" pitchFamily="34" charset="0"/>
            </a:endParaRPr>
          </a:p>
        </p:txBody>
      </p:sp>
    </p:spTree>
    <p:extLst>
      <p:ext uri="{BB962C8B-B14F-4D97-AF65-F5344CB8AC3E}">
        <p14:creationId xmlns:p14="http://schemas.microsoft.com/office/powerpoint/2010/main" val="127965655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 y="0"/>
            <a:ext cx="4831080" cy="687324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idx="4294967295"/>
          </p:nvPr>
        </p:nvSpPr>
        <p:spPr>
          <a:xfrm>
            <a:off x="5181600" y="1143000"/>
            <a:ext cx="3352800" cy="4495800"/>
          </a:xfrm>
        </p:spPr>
        <p:txBody>
          <a:bodyPr>
            <a:normAutofit fontScale="90000"/>
          </a:bodyPr>
          <a:lstStyle/>
          <a:p>
            <a:pPr fontAlgn="auto">
              <a:spcAft>
                <a:spcPts val="0"/>
              </a:spcAft>
              <a:defRPr/>
            </a:pPr>
            <a:r>
              <a:rPr lang="en-US" b="1" dirty="0" smtClean="0">
                <a:solidFill>
                  <a:schemeClr val="accent1"/>
                </a:solidFill>
                <a:latin typeface="Calibri" pitchFamily="34" charset="0"/>
                <a:cs typeface="Calibri" pitchFamily="34" charset="0"/>
              </a:rPr>
              <a:t>NEPALI BRAILLE</a:t>
            </a:r>
            <a:br>
              <a:rPr lang="en-US" b="1" dirty="0" smtClean="0">
                <a:solidFill>
                  <a:schemeClr val="accent1"/>
                </a:solidFill>
                <a:latin typeface="Calibri" pitchFamily="34" charset="0"/>
                <a:cs typeface="Calibri" pitchFamily="34" charset="0"/>
              </a:rPr>
            </a:br>
            <a:r>
              <a:rPr lang="en-US" dirty="0" smtClean="0">
                <a:solidFill>
                  <a:schemeClr val="accent1"/>
                </a:solidFill>
                <a:latin typeface="Calibri" pitchFamily="34" charset="0"/>
                <a:cs typeface="Calibri" pitchFamily="34" charset="0"/>
              </a:rPr>
              <a:t>has got</a:t>
            </a:r>
            <a:br>
              <a:rPr lang="en-US" dirty="0" smtClean="0">
                <a:solidFill>
                  <a:schemeClr val="accent1"/>
                </a:solidFill>
                <a:latin typeface="Calibri" pitchFamily="34" charset="0"/>
                <a:cs typeface="Calibri" pitchFamily="34" charset="0"/>
              </a:rPr>
            </a:br>
            <a:r>
              <a:rPr lang="en-US" dirty="0" smtClean="0">
                <a:solidFill>
                  <a:schemeClr val="accent1"/>
                </a:solidFill>
                <a:latin typeface="Calibri" pitchFamily="34" charset="0"/>
                <a:cs typeface="Calibri" pitchFamily="34" charset="0"/>
              </a:rPr>
              <a:t>no </a:t>
            </a:r>
            <a:br>
              <a:rPr lang="en-US" dirty="0" smtClean="0">
                <a:solidFill>
                  <a:schemeClr val="accent1"/>
                </a:solidFill>
                <a:latin typeface="Calibri" pitchFamily="34" charset="0"/>
                <a:cs typeface="Calibri" pitchFamily="34" charset="0"/>
              </a:rPr>
            </a:br>
            <a:r>
              <a:rPr lang="en-US" dirty="0" smtClean="0">
                <a:solidFill>
                  <a:schemeClr val="accent1"/>
                </a:solidFill>
                <a:latin typeface="Calibri" pitchFamily="34" charset="0"/>
                <a:cs typeface="Calibri" pitchFamily="34" charset="0"/>
              </a:rPr>
              <a:t>technology</a:t>
            </a:r>
            <a:br>
              <a:rPr lang="en-US" dirty="0" smtClean="0">
                <a:solidFill>
                  <a:schemeClr val="accent1"/>
                </a:solidFill>
                <a:latin typeface="Calibri" pitchFamily="34" charset="0"/>
                <a:cs typeface="Calibri" pitchFamily="34" charset="0"/>
              </a:rPr>
            </a:br>
            <a:r>
              <a:rPr lang="en-US" dirty="0" smtClean="0">
                <a:solidFill>
                  <a:schemeClr val="accent1"/>
                </a:solidFill>
                <a:latin typeface="Calibri" pitchFamily="34" charset="0"/>
                <a:cs typeface="Calibri" pitchFamily="34" charset="0"/>
              </a:rPr>
              <a:t>enhancements</a:t>
            </a:r>
            <a:br>
              <a:rPr lang="en-US" dirty="0" smtClean="0">
                <a:solidFill>
                  <a:schemeClr val="accent1"/>
                </a:solidFill>
                <a:latin typeface="Calibri" pitchFamily="34" charset="0"/>
                <a:cs typeface="Calibri" pitchFamily="34" charset="0"/>
              </a:rPr>
            </a:br>
            <a:r>
              <a:rPr lang="en-US" dirty="0" smtClean="0">
                <a:solidFill>
                  <a:schemeClr val="accent1"/>
                </a:solidFill>
                <a:latin typeface="Calibri" pitchFamily="34" charset="0"/>
                <a:cs typeface="Calibri" pitchFamily="34" charset="0"/>
              </a:rPr>
              <a:t>yet</a:t>
            </a:r>
            <a:endParaRPr lang="en-US"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10198505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solidFill>
                  <a:schemeClr val="accent1"/>
                </a:solidFill>
              </a:rPr>
              <a:t>WHAT IS BRAILLE?</a:t>
            </a:r>
          </a:p>
        </p:txBody>
      </p:sp>
      <p:pic>
        <p:nvPicPr>
          <p:cNvPr id="1024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905000"/>
            <a:ext cx="2503488" cy="4495800"/>
          </a:xfrm>
        </p:spPr>
      </p:pic>
      <p:sp>
        <p:nvSpPr>
          <p:cNvPr id="9" name="TextBox 8"/>
          <p:cNvSpPr txBox="1"/>
          <p:nvPr/>
        </p:nvSpPr>
        <p:spPr>
          <a:xfrm>
            <a:off x="3429000" y="1905000"/>
            <a:ext cx="5334000" cy="4154488"/>
          </a:xfrm>
          <a:prstGeom prst="rect">
            <a:avLst/>
          </a:prstGeom>
          <a:noFill/>
        </p:spPr>
        <p:txBody>
          <a:bodyPr>
            <a:spAutoFit/>
          </a:bodyPr>
          <a:lstStyle/>
          <a:p>
            <a:pPr marL="284163" indent="-284163" eaLnBrk="0" hangingPunct="0">
              <a:buClr>
                <a:srgbClr val="FF0000"/>
              </a:buClr>
              <a:buFont typeface="Wingdings" pitchFamily="2" charset="2"/>
              <a:buChar char="§"/>
              <a:defRPr/>
            </a:pPr>
            <a:r>
              <a:rPr lang="en-US" sz="2400" dirty="0"/>
              <a:t>Script to read and write for the       visually impaired people</a:t>
            </a:r>
          </a:p>
          <a:p>
            <a:pPr eaLnBrk="0" hangingPunct="0">
              <a:buClr>
                <a:srgbClr val="FF0000"/>
              </a:buClr>
              <a:buFont typeface="Wingdings" pitchFamily="2" charset="2"/>
              <a:buChar char="§"/>
              <a:defRPr/>
            </a:pPr>
            <a:endParaRPr lang="en-US" sz="2400" dirty="0"/>
          </a:p>
          <a:p>
            <a:pPr eaLnBrk="0" hangingPunct="0">
              <a:buClr>
                <a:srgbClr val="FF0000"/>
              </a:buClr>
              <a:buFont typeface="Wingdings" pitchFamily="2" charset="2"/>
              <a:buChar char="§"/>
              <a:defRPr/>
            </a:pPr>
            <a:r>
              <a:rPr lang="en-US" sz="2400" dirty="0"/>
              <a:t>  Based on touch and feel</a:t>
            </a:r>
          </a:p>
          <a:p>
            <a:pPr eaLnBrk="0" hangingPunct="0">
              <a:buClr>
                <a:srgbClr val="FF0000"/>
              </a:buClr>
              <a:buFont typeface="Wingdings" pitchFamily="2" charset="2"/>
              <a:buChar char="§"/>
              <a:defRPr/>
            </a:pPr>
            <a:endParaRPr lang="en-US" sz="2400" dirty="0"/>
          </a:p>
          <a:p>
            <a:pPr marL="344488" indent="-344488" eaLnBrk="0" hangingPunct="0">
              <a:buClr>
                <a:srgbClr val="FF0000"/>
              </a:buClr>
              <a:buFont typeface="Wingdings" pitchFamily="2" charset="2"/>
              <a:buChar char="§"/>
              <a:defRPr/>
            </a:pPr>
            <a:r>
              <a:rPr lang="en-US" sz="2400" dirty="0"/>
              <a:t>Fundamental element of the script: Braille Cell</a:t>
            </a:r>
          </a:p>
          <a:p>
            <a:pPr eaLnBrk="0" hangingPunct="0">
              <a:buClr>
                <a:srgbClr val="FF0000"/>
              </a:buClr>
              <a:buFont typeface="Wingdings" pitchFamily="2" charset="2"/>
              <a:buChar char="§"/>
              <a:defRPr/>
            </a:pPr>
            <a:endParaRPr lang="en-US" sz="2400" dirty="0"/>
          </a:p>
          <a:p>
            <a:pPr marL="344488" indent="-344488" eaLnBrk="0" hangingPunct="0">
              <a:buClr>
                <a:srgbClr val="FF0000"/>
              </a:buClr>
              <a:buFont typeface="Wingdings" pitchFamily="2" charset="2"/>
              <a:buChar char="§"/>
              <a:defRPr/>
            </a:pPr>
            <a:r>
              <a:rPr lang="en-US" sz="2400" dirty="0"/>
              <a:t> Braille Cell: 3X2 matrix of dots</a:t>
            </a:r>
          </a:p>
          <a:p>
            <a:pPr eaLnBrk="0" hangingPunct="0">
              <a:buClr>
                <a:srgbClr val="FF0000"/>
              </a:buClr>
              <a:buFont typeface="Wingdings" pitchFamily="2" charset="2"/>
              <a:buChar char="§"/>
              <a:defRPr/>
            </a:pPr>
            <a:endParaRPr lang="en-US" sz="2400" dirty="0"/>
          </a:p>
          <a:p>
            <a:pPr marL="404813" indent="-404813" eaLnBrk="0" hangingPunct="0">
              <a:buClr>
                <a:srgbClr val="FF0000"/>
              </a:buClr>
              <a:buFont typeface="Wingdings" pitchFamily="2" charset="2"/>
              <a:buChar char="§"/>
              <a:defRPr/>
            </a:pPr>
            <a:r>
              <a:rPr lang="en-US" sz="2400" dirty="0"/>
              <a:t>Braille Pattern: Raised dots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76200"/>
            <a:ext cx="8839200" cy="990600"/>
          </a:xfrm>
        </p:spPr>
        <p:txBody>
          <a:bodyPr/>
          <a:lstStyle/>
          <a:p>
            <a:r>
              <a:rPr lang="en-US" dirty="0" smtClean="0">
                <a:solidFill>
                  <a:schemeClr val="accent1"/>
                </a:solidFill>
                <a:latin typeface="Calibri" pitchFamily="34" charset="0"/>
                <a:cs typeface="Calibri" pitchFamily="34" charset="0"/>
              </a:rPr>
              <a:t>Training = 1 to 1 Tutor based method</a:t>
            </a:r>
          </a:p>
        </p:txBody>
      </p:sp>
      <p:pic>
        <p:nvPicPr>
          <p:cNvPr id="14340" name="Picture 2" descr="C:\Users\user\Desktop\bra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87642"/>
            <a:ext cx="5715000" cy="501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3124200"/>
            <a:ext cx="3505200" cy="1938992"/>
          </a:xfrm>
          <a:prstGeom prst="rect">
            <a:avLst/>
          </a:prstGeom>
          <a:noFill/>
        </p:spPr>
        <p:txBody>
          <a:bodyPr wrap="square">
            <a:spAutoFit/>
          </a:bodyPr>
          <a:lstStyle/>
          <a:p>
            <a:pPr lvl="1" algn="ctr" eaLnBrk="0" hangingPunct="0">
              <a:defRPr/>
            </a:pPr>
            <a:r>
              <a:rPr lang="en-US" sz="4000" dirty="0" smtClean="0">
                <a:latin typeface="Calibri" pitchFamily="34" charset="0"/>
                <a:cs typeface="Calibri" pitchFamily="34" charset="0"/>
              </a:rPr>
              <a:t>Less efficient</a:t>
            </a:r>
            <a:endParaRPr lang="en-US" sz="4000" dirty="0">
              <a:latin typeface="Calibri" pitchFamily="34" charset="0"/>
              <a:cs typeface="Calibri" pitchFamily="34" charset="0"/>
            </a:endParaRPr>
          </a:p>
          <a:p>
            <a:pPr lvl="1" algn="ctr" eaLnBrk="0" hangingPunct="0">
              <a:defRPr/>
            </a:pPr>
            <a:r>
              <a:rPr lang="en-US" sz="4000" dirty="0" smtClean="0">
                <a:latin typeface="Calibri" pitchFamily="34" charset="0"/>
                <a:cs typeface="Calibri" pitchFamily="34" charset="0"/>
              </a:rPr>
              <a:t>&amp;</a:t>
            </a:r>
          </a:p>
          <a:p>
            <a:pPr lvl="1" algn="ctr" eaLnBrk="0" hangingPunct="0">
              <a:defRPr/>
            </a:pPr>
            <a:r>
              <a:rPr lang="en-US" sz="4000" dirty="0" smtClean="0">
                <a:latin typeface="Calibri" pitchFamily="34" charset="0"/>
                <a:cs typeface="Calibri" pitchFamily="34" charset="0"/>
              </a:rPr>
              <a:t>Unsafe</a:t>
            </a:r>
          </a:p>
        </p:txBody>
      </p:sp>
      <p:sp>
        <p:nvSpPr>
          <p:cNvPr id="2" name="Oval Callout 1"/>
          <p:cNvSpPr/>
          <p:nvPr/>
        </p:nvSpPr>
        <p:spPr>
          <a:xfrm>
            <a:off x="3657600" y="1524000"/>
            <a:ext cx="1905000" cy="685800"/>
          </a:xfrm>
          <a:prstGeom prst="wedgeEllipseCallout">
            <a:avLst>
              <a:gd name="adj1" fmla="val 23167"/>
              <a:gd name="adj2" fmla="val 736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Nail</a:t>
            </a:r>
            <a:endParaRPr lang="en-US" sz="2400" dirty="0">
              <a:latin typeface="Calibri" pitchFamily="34" charset="0"/>
              <a:cs typeface="Calibri" pitchFamily="34" charset="0"/>
            </a:endParaRPr>
          </a:p>
        </p:txBody>
      </p:sp>
      <p:sp>
        <p:nvSpPr>
          <p:cNvPr id="7" name="Oval Callout 6"/>
          <p:cNvSpPr/>
          <p:nvPr/>
        </p:nvSpPr>
        <p:spPr>
          <a:xfrm>
            <a:off x="3810000" y="5638800"/>
            <a:ext cx="1905000" cy="685800"/>
          </a:xfrm>
          <a:prstGeom prst="wedgeEllipseCallout">
            <a:avLst>
              <a:gd name="adj1" fmla="val -14433"/>
              <a:gd name="adj2" fmla="val -997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Pupil</a:t>
            </a:r>
            <a:endParaRPr lang="en-US" sz="2400" dirty="0">
              <a:latin typeface="Calibri" pitchFamily="34" charset="0"/>
              <a:cs typeface="Calibri" pitchFamily="34" charset="0"/>
            </a:endParaRPr>
          </a:p>
        </p:txBody>
      </p:sp>
      <p:sp>
        <p:nvSpPr>
          <p:cNvPr id="8" name="Oval Callout 7"/>
          <p:cNvSpPr/>
          <p:nvPr/>
        </p:nvSpPr>
        <p:spPr>
          <a:xfrm>
            <a:off x="6934200" y="6096000"/>
            <a:ext cx="1905000" cy="685800"/>
          </a:xfrm>
          <a:prstGeom prst="wedgeEllipseCallout">
            <a:avLst>
              <a:gd name="adj1" fmla="val -38433"/>
              <a:gd name="adj2" fmla="val -6638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Slate</a:t>
            </a:r>
            <a:endParaRPr lang="en-US" sz="2400" dirty="0">
              <a:latin typeface="Calibri" pitchFamily="34" charset="0"/>
              <a:cs typeface="Calibri" pitchFamily="34" charset="0"/>
            </a:endParaRPr>
          </a:p>
        </p:txBody>
      </p:sp>
      <p:sp>
        <p:nvSpPr>
          <p:cNvPr id="9" name="Oval Callout 8"/>
          <p:cNvSpPr/>
          <p:nvPr/>
        </p:nvSpPr>
        <p:spPr>
          <a:xfrm>
            <a:off x="7239000" y="1066800"/>
            <a:ext cx="1905000" cy="685800"/>
          </a:xfrm>
          <a:prstGeom prst="wedgeEllipseCallout">
            <a:avLst>
              <a:gd name="adj1" fmla="val 2367"/>
              <a:gd name="adj2" fmla="val 1136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Tutor</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418495690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674203"/>
            <a:ext cx="4795159" cy="923330"/>
          </a:xfrm>
          <a:prstGeom prst="rect">
            <a:avLst/>
          </a:prstGeom>
          <a:noFill/>
          <a:ln>
            <a:solidFill>
              <a:schemeClr val="accent1">
                <a:lumMod val="60000"/>
                <a:lumOff val="40000"/>
              </a:schemeClr>
            </a:solidFill>
            <a:prstDash val="dash"/>
          </a:ln>
        </p:spPr>
        <p:txBody>
          <a:bodyPr wrap="none" rtlCol="0">
            <a:spAutoFit/>
          </a:bodyPr>
          <a:lstStyle/>
          <a:p>
            <a:r>
              <a:rPr lang="en-US" sz="5400" dirty="0">
                <a:solidFill>
                  <a:schemeClr val="accent1"/>
                </a:solidFill>
                <a:latin typeface="Calibri" pitchFamily="34" charset="0"/>
                <a:cs typeface="Calibri" pitchFamily="34" charset="0"/>
              </a:rPr>
              <a:t>The Braille Tutor</a:t>
            </a:r>
          </a:p>
        </p:txBody>
      </p:sp>
      <p:sp>
        <p:nvSpPr>
          <p:cNvPr id="4" name="Rounded Rectangular Callout 3"/>
          <p:cNvSpPr/>
          <p:nvPr/>
        </p:nvSpPr>
        <p:spPr>
          <a:xfrm>
            <a:off x="152400" y="152400"/>
            <a:ext cx="3352800" cy="1818370"/>
          </a:xfrm>
          <a:prstGeom prst="wedgeRoundRectCallout">
            <a:avLst>
              <a:gd name="adj1" fmla="val 36167"/>
              <a:gd name="adj2" fmla="val 85967"/>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90000"/>
              </a:lnSpc>
              <a:spcAft>
                <a:spcPts val="0"/>
              </a:spcAft>
              <a:defRPr/>
            </a:pPr>
            <a:r>
              <a:rPr lang="en-US" sz="2800" dirty="0">
                <a:latin typeface="Calibri" pitchFamily="34" charset="0"/>
                <a:cs typeface="Calibri" pitchFamily="34" charset="0"/>
              </a:rPr>
              <a:t>Computer-aided l</a:t>
            </a:r>
            <a:r>
              <a:rPr lang="en-US" sz="2800" dirty="0" smtClean="0">
                <a:latin typeface="Calibri" pitchFamily="34" charset="0"/>
                <a:cs typeface="Calibri" pitchFamily="34" charset="0"/>
              </a:rPr>
              <a:t>earning along with</a:t>
            </a:r>
          </a:p>
          <a:p>
            <a:pPr fontAlgn="auto">
              <a:lnSpc>
                <a:spcPct val="90000"/>
              </a:lnSpc>
              <a:spcAft>
                <a:spcPts val="0"/>
              </a:spcAft>
              <a:defRPr/>
            </a:pPr>
            <a:r>
              <a:rPr lang="en-US" sz="2800" dirty="0">
                <a:latin typeface="Calibri" pitchFamily="34" charset="0"/>
                <a:cs typeface="Calibri" pitchFamily="34" charset="0"/>
              </a:rPr>
              <a:t>c</a:t>
            </a:r>
            <a:r>
              <a:rPr lang="en-US" sz="2800" dirty="0" smtClean="0">
                <a:latin typeface="Calibri" pitchFamily="34" charset="0"/>
                <a:cs typeface="Calibri" pitchFamily="34" charset="0"/>
              </a:rPr>
              <a:t>omputer-controlled hardware</a:t>
            </a:r>
            <a:endParaRPr lang="en-US" sz="2800" dirty="0">
              <a:latin typeface="Calibri" pitchFamily="34" charset="0"/>
              <a:cs typeface="Calibri" pitchFamily="34" charset="0"/>
            </a:endParaRPr>
          </a:p>
        </p:txBody>
      </p:sp>
      <p:sp>
        <p:nvSpPr>
          <p:cNvPr id="5" name="Rounded Rectangular Callout 4"/>
          <p:cNvSpPr/>
          <p:nvPr/>
        </p:nvSpPr>
        <p:spPr>
          <a:xfrm>
            <a:off x="5334000" y="533400"/>
            <a:ext cx="3657600" cy="2009061"/>
          </a:xfrm>
          <a:prstGeom prst="wedgeRoundRectCallout">
            <a:avLst>
              <a:gd name="adj1" fmla="val -49583"/>
              <a:gd name="adj2" fmla="val 86016"/>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a:latin typeface="Calibri" pitchFamily="34" charset="0"/>
                <a:cs typeface="Calibri" pitchFamily="34" charset="0"/>
              </a:rPr>
              <a:t>Trains Braille </a:t>
            </a:r>
            <a:r>
              <a:rPr lang="en-US" sz="2800" dirty="0" smtClean="0">
                <a:latin typeface="Calibri" pitchFamily="34" charset="0"/>
                <a:cs typeface="Calibri" pitchFamily="34" charset="0"/>
              </a:rPr>
              <a:t>in </a:t>
            </a:r>
            <a:r>
              <a:rPr lang="en-US" sz="2800" i="1" dirty="0">
                <a:latin typeface="Calibri" pitchFamily="34" charset="0"/>
                <a:cs typeface="Calibri" pitchFamily="34" charset="0"/>
              </a:rPr>
              <a:t>Nepali </a:t>
            </a:r>
            <a:r>
              <a:rPr lang="en-US" sz="2800" i="1" dirty="0" smtClean="0">
                <a:latin typeface="Calibri" pitchFamily="34" charset="0"/>
                <a:cs typeface="Calibri" pitchFamily="34" charset="0"/>
              </a:rPr>
              <a:t> </a:t>
            </a:r>
            <a:r>
              <a:rPr lang="en-US" sz="2800" dirty="0" smtClean="0">
                <a:latin typeface="Calibri" pitchFamily="34" charset="0"/>
                <a:cs typeface="Calibri" pitchFamily="34" charset="0"/>
              </a:rPr>
              <a:t>that can be customized for any local language</a:t>
            </a:r>
            <a:endParaRPr lang="en-US" sz="2800" dirty="0">
              <a:latin typeface="Calibri" pitchFamily="34" charset="0"/>
              <a:cs typeface="Calibri" pitchFamily="34" charset="0"/>
            </a:endParaRPr>
          </a:p>
        </p:txBody>
      </p:sp>
      <p:sp>
        <p:nvSpPr>
          <p:cNvPr id="6" name="Cloud Callout 5"/>
          <p:cNvSpPr/>
          <p:nvPr/>
        </p:nvSpPr>
        <p:spPr>
          <a:xfrm>
            <a:off x="533400" y="4032075"/>
            <a:ext cx="7162800" cy="1911525"/>
          </a:xfrm>
          <a:prstGeom prst="cloudCallout">
            <a:avLst>
              <a:gd name="adj1" fmla="val -15346"/>
              <a:gd name="adj2" fmla="val -72121"/>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90000"/>
              </a:lnSpc>
              <a:spcAft>
                <a:spcPts val="0"/>
              </a:spcAft>
              <a:defRPr/>
            </a:pPr>
            <a:r>
              <a:rPr lang="en-US" sz="2800" dirty="0">
                <a:latin typeface="Calibri" pitchFamily="34" charset="0"/>
                <a:cs typeface="Calibri" pitchFamily="34" charset="0"/>
              </a:rPr>
              <a:t>Network of a number of Braille devices </a:t>
            </a:r>
            <a:r>
              <a:rPr lang="en-US" sz="2800" dirty="0" smtClean="0">
                <a:latin typeface="Calibri" pitchFamily="34" charset="0"/>
                <a:cs typeface="Calibri" pitchFamily="34" charset="0"/>
              </a:rPr>
              <a:t>for 1 to many teaching in </a:t>
            </a:r>
            <a:r>
              <a:rPr lang="en-US" sz="2800" dirty="0">
                <a:latin typeface="Calibri" pitchFamily="34" charset="0"/>
                <a:cs typeface="Calibri" pitchFamily="34" charset="0"/>
              </a:rPr>
              <a:t>a classroom </a:t>
            </a:r>
            <a:r>
              <a:rPr lang="en-US" sz="2800" dirty="0" smtClean="0">
                <a:latin typeface="Calibri" pitchFamily="34" charset="0"/>
                <a:cs typeface="Calibri" pitchFamily="34" charset="0"/>
              </a:rPr>
              <a:t>environment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70177051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descr="C:\Users\user\Pictures\Picasa Exports\CADdesig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World\Desktop\3D imag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59436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6248400" y="1143000"/>
            <a:ext cx="2895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fontAlgn="auto">
              <a:spcAft>
                <a:spcPts val="0"/>
              </a:spcAft>
              <a:defRPr/>
            </a:pPr>
            <a:r>
              <a:rPr lang="en-US" b="1" dirty="0" smtClean="0">
                <a:solidFill>
                  <a:schemeClr val="accent1"/>
                </a:solidFill>
                <a:latin typeface="Calibri" pitchFamily="34" charset="0"/>
                <a:cs typeface="Calibri" pitchFamily="34" charset="0"/>
              </a:rPr>
              <a:t>NEPALI BRAILLE</a:t>
            </a:r>
            <a:br>
              <a:rPr lang="en-US" b="1" dirty="0" smtClean="0">
                <a:solidFill>
                  <a:schemeClr val="accent1"/>
                </a:solidFill>
                <a:latin typeface="Calibri" pitchFamily="34" charset="0"/>
                <a:cs typeface="Calibri" pitchFamily="34" charset="0"/>
              </a:rPr>
            </a:br>
            <a:r>
              <a:rPr lang="en-US" b="1" dirty="0" smtClean="0">
                <a:solidFill>
                  <a:schemeClr val="accent1"/>
                </a:solidFill>
                <a:latin typeface="Calibri" pitchFamily="34" charset="0"/>
                <a:cs typeface="Calibri" pitchFamily="34" charset="0"/>
              </a:rPr>
              <a:t>Device</a:t>
            </a:r>
          </a:p>
          <a:p>
            <a:pPr fontAlgn="auto">
              <a:spcAft>
                <a:spcPts val="0"/>
              </a:spcAft>
              <a:defRPr/>
            </a:pPr>
            <a:r>
              <a:rPr lang="en-US" dirty="0" smtClean="0">
                <a:solidFill>
                  <a:schemeClr val="accent1"/>
                </a:solidFill>
                <a:latin typeface="Calibri" pitchFamily="34" charset="0"/>
                <a:cs typeface="Calibri" pitchFamily="34" charset="0"/>
              </a:rPr>
              <a:t>(computer controlled hardware)</a:t>
            </a:r>
            <a:endParaRPr lang="en-US" dirty="0">
              <a:solidFill>
                <a:schemeClr val="accent1"/>
              </a:solidFill>
              <a:latin typeface="Calibri" pitchFamily="34" charset="0"/>
              <a:cs typeface="Calibri" pitchFamily="34" charset="0"/>
            </a:endParaRPr>
          </a:p>
        </p:txBody>
      </p:sp>
      <p:sp>
        <p:nvSpPr>
          <p:cNvPr id="3" name="Curved Left Arrow 2"/>
          <p:cNvSpPr/>
          <p:nvPr/>
        </p:nvSpPr>
        <p:spPr>
          <a:xfrm>
            <a:off x="4191000" y="990600"/>
            <a:ext cx="762000" cy="3124200"/>
          </a:xfrm>
          <a:prstGeom prst="curved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789092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dirty="0" smtClean="0">
                <a:solidFill>
                  <a:schemeClr val="accent1"/>
                </a:solidFill>
              </a:rPr>
              <a:t>Accomplishments</a:t>
            </a:r>
          </a:p>
        </p:txBody>
      </p:sp>
      <p:sp>
        <p:nvSpPr>
          <p:cNvPr id="3" name="Content Placeholder 2"/>
          <p:cNvSpPr>
            <a:spLocks noGrp="1"/>
          </p:cNvSpPr>
          <p:nvPr>
            <p:ph sz="quarter" idx="1"/>
          </p:nvPr>
        </p:nvSpPr>
        <p:spPr>
          <a:xfrm>
            <a:off x="612775" y="1600200"/>
            <a:ext cx="8153400" cy="4495800"/>
          </a:xfrm>
        </p:spPr>
        <p:txBody>
          <a:bodyPr>
            <a:noAutofit/>
          </a:bodyPr>
          <a:lstStyle/>
          <a:p>
            <a:pPr marL="320040" indent="-320040" fontAlgn="auto">
              <a:spcAft>
                <a:spcPts val="0"/>
              </a:spcAft>
              <a:buFont typeface="Wingdings"/>
              <a:buChar char=""/>
              <a:defRPr/>
            </a:pPr>
            <a:r>
              <a:rPr lang="en-US" sz="2800" dirty="0" smtClean="0"/>
              <a:t>Two field visits and case studies:</a:t>
            </a:r>
          </a:p>
          <a:p>
            <a:pPr marL="834073" lvl="1" indent="-514350" fontAlgn="auto">
              <a:spcAft>
                <a:spcPts val="0"/>
              </a:spcAft>
              <a:buClr>
                <a:schemeClr val="accent3"/>
              </a:buClr>
              <a:defRPr/>
            </a:pPr>
            <a:r>
              <a:rPr lang="en-US" sz="2400" dirty="0" smtClean="0"/>
              <a:t>Section of  Visually Impaired, Laboratory School, Kirtipur</a:t>
            </a:r>
          </a:p>
          <a:p>
            <a:pPr marL="834073" lvl="1" indent="-514350" fontAlgn="auto">
              <a:spcAft>
                <a:spcPts val="0"/>
              </a:spcAft>
              <a:buClr>
                <a:schemeClr val="accent3"/>
              </a:buClr>
              <a:defRPr/>
            </a:pPr>
            <a:r>
              <a:rPr lang="en-US" sz="2400" dirty="0" smtClean="0"/>
              <a:t>Early Rehabilitation Centre, Lagankhel</a:t>
            </a:r>
          </a:p>
          <a:p>
            <a:pPr marL="514350" indent="-514350" fontAlgn="auto">
              <a:spcAft>
                <a:spcPts val="0"/>
              </a:spcAft>
              <a:buFont typeface="Wingdings"/>
              <a:buChar char=""/>
              <a:defRPr/>
            </a:pPr>
            <a:r>
              <a:rPr lang="en-US" sz="2800" dirty="0" smtClean="0"/>
              <a:t>Design and development of a Braille device capable of generating braille patterns for the limited set of alphabets given as speech input through the microphone or as mouse input in the GUI interface developed for the system</a:t>
            </a:r>
          </a:p>
          <a:p>
            <a:pPr marL="514350" indent="-514350" fontAlgn="auto">
              <a:spcAft>
                <a:spcPts val="0"/>
              </a:spcAft>
              <a:buFont typeface="Wingdings"/>
              <a:buChar char=""/>
              <a:defRPr/>
            </a:pPr>
            <a:r>
              <a:rPr lang="en-US" sz="2800" dirty="0" smtClean="0"/>
              <a:t>Developed system in first phase - in process of donation to a School for blinds in Nepal</a:t>
            </a:r>
          </a:p>
          <a:p>
            <a:pPr marL="514350" indent="-514350" fontAlgn="auto">
              <a:spcAft>
                <a:spcPts val="0"/>
              </a:spcAft>
              <a:buFont typeface="Wingdings"/>
              <a:buChar char=""/>
              <a:defRPr/>
            </a:pPr>
            <a:endParaRPr lang="en-US" sz="2800" dirty="0" smtClean="0"/>
          </a:p>
          <a:p>
            <a:pPr marL="514350" indent="-514350" fontAlgn="auto">
              <a:spcAft>
                <a:spcPts val="0"/>
              </a:spcAft>
              <a:buFont typeface="Wingdings"/>
              <a:buChar char=""/>
              <a:defRPr/>
            </a:pPr>
            <a:endParaRPr lang="en-US" sz="2800" dirty="0" smtClean="0"/>
          </a:p>
          <a:p>
            <a:pPr marL="514350" indent="-514350" fontAlgn="auto">
              <a:spcAft>
                <a:spcPts val="0"/>
              </a:spcAft>
              <a:buFont typeface="Wingdings"/>
              <a:buNone/>
              <a:defRPr/>
            </a:pPr>
            <a:endParaRPr lang="en-US" sz="2800" dirty="0" smtClean="0"/>
          </a:p>
          <a:p>
            <a:pPr marL="1565910" lvl="3" indent="-514350" fontAlgn="auto">
              <a:spcAft>
                <a:spcPts val="0"/>
              </a:spcAft>
              <a:buClr>
                <a:schemeClr val="accent3"/>
              </a:buClr>
              <a:buFont typeface="+mj-lt"/>
              <a:buAutoNum type="arabicPeriod"/>
              <a:defRPr/>
            </a:pPr>
            <a:endParaRPr lang="en-US" dirty="0" smtClean="0"/>
          </a:p>
          <a:p>
            <a:pPr marL="1565910" lvl="3" indent="-514350" fontAlgn="auto">
              <a:spcAft>
                <a:spcPts val="0"/>
              </a:spcAft>
              <a:buClr>
                <a:schemeClr val="accent3"/>
              </a:buClr>
              <a:buFont typeface="+mj-lt"/>
              <a:buAutoNum type="arabicPeriod"/>
              <a:defRPr/>
            </a:pPr>
            <a:endParaRPr lang="en-US" dirty="0" smtClean="0"/>
          </a:p>
        </p:txBody>
      </p:sp>
    </p:spTree>
    <p:extLst>
      <p:ext uri="{BB962C8B-B14F-4D97-AF65-F5344CB8AC3E}">
        <p14:creationId xmlns:p14="http://schemas.microsoft.com/office/powerpoint/2010/main" val="154426671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dirty="0" smtClean="0">
                <a:solidFill>
                  <a:schemeClr val="accent1"/>
                </a:solidFill>
              </a:rPr>
              <a:t>RESEARCH CONCEPTS</a:t>
            </a:r>
          </a:p>
        </p:txBody>
      </p:sp>
      <p:sp>
        <p:nvSpPr>
          <p:cNvPr id="3" name="Content Placeholder 2"/>
          <p:cNvSpPr>
            <a:spLocks noGrp="1"/>
          </p:cNvSpPr>
          <p:nvPr>
            <p:ph sz="quarter" idx="1"/>
          </p:nvPr>
        </p:nvSpPr>
        <p:spPr>
          <a:xfrm>
            <a:off x="612775" y="1600200"/>
            <a:ext cx="8153400" cy="5105400"/>
          </a:xfrm>
        </p:spPr>
        <p:txBody>
          <a:bodyPr>
            <a:normAutofit/>
          </a:bodyPr>
          <a:lstStyle/>
          <a:p>
            <a:pPr marL="320040" indent="-320040" fontAlgn="auto">
              <a:spcAft>
                <a:spcPts val="0"/>
              </a:spcAft>
              <a:buFont typeface="Wingdings"/>
              <a:buChar char=""/>
              <a:defRPr/>
            </a:pPr>
            <a:r>
              <a:rPr lang="en-US" sz="2400" dirty="0" smtClean="0"/>
              <a:t>Develop a network (Wireless/LAN) of Braille devices so that a corresponding number of visually challenged people can be taught braille by a single teacher/operator who operates at the master-control of the network</a:t>
            </a:r>
          </a:p>
          <a:p>
            <a:pPr marL="320040" indent="-320040" fontAlgn="auto">
              <a:spcAft>
                <a:spcPts val="0"/>
              </a:spcAft>
              <a:buFont typeface="Wingdings"/>
              <a:buChar char=""/>
              <a:defRPr/>
            </a:pPr>
            <a:r>
              <a:rPr lang="en-US" sz="2400" dirty="0" smtClean="0"/>
              <a:t>Implement </a:t>
            </a:r>
            <a:r>
              <a:rPr lang="en-US" sz="2400" dirty="0"/>
              <a:t>simple </a:t>
            </a:r>
            <a:r>
              <a:rPr lang="en-US" sz="2400" dirty="0" smtClean="0"/>
              <a:t>interface for operating at the master-control using a keypad for input of alphabets and a LED  matrix to display the alphabet pressed</a:t>
            </a:r>
          </a:p>
          <a:p>
            <a:pPr marL="320040" indent="-320040" fontAlgn="auto">
              <a:spcAft>
                <a:spcPts val="0"/>
              </a:spcAft>
              <a:buFont typeface="Wingdings"/>
              <a:buChar char=""/>
              <a:defRPr/>
            </a:pPr>
            <a:r>
              <a:rPr lang="en-US" sz="2400" dirty="0" smtClean="0"/>
              <a:t>Study the possibility of speech interface </a:t>
            </a:r>
            <a:r>
              <a:rPr lang="en-US" sz="2400" dirty="0"/>
              <a:t>at master-control </a:t>
            </a:r>
            <a:r>
              <a:rPr lang="en-US" sz="2400" dirty="0" smtClean="0"/>
              <a:t>by enhancing the speech recognition implemented in the first phase of the  project</a:t>
            </a:r>
          </a:p>
          <a:p>
            <a:pPr marL="320040" indent="-320040" fontAlgn="auto">
              <a:spcAft>
                <a:spcPts val="0"/>
              </a:spcAft>
              <a:buFont typeface="Wingdings"/>
              <a:buChar char=""/>
              <a:defRPr/>
            </a:pPr>
            <a:r>
              <a:rPr lang="en-US" sz="2400" dirty="0" smtClean="0"/>
              <a:t>Investigate other possibilities of assistive devices for the  Visually challenged people</a:t>
            </a:r>
          </a:p>
          <a:p>
            <a:pPr marL="320040" indent="-320040" fontAlgn="auto">
              <a:spcAft>
                <a:spcPts val="0"/>
              </a:spcAft>
              <a:buFont typeface="Wingdings"/>
              <a:buChar char=""/>
              <a:defRPr/>
            </a:pPr>
            <a:endParaRPr lang="en-US" sz="2400" dirty="0" smtClean="0"/>
          </a:p>
          <a:p>
            <a:pPr marL="320040" indent="-320040" fontAlgn="auto">
              <a:spcAft>
                <a:spcPts val="0"/>
              </a:spcAft>
              <a:buFont typeface="Wingdings"/>
              <a:buChar char=""/>
              <a:defRPr/>
            </a:pPr>
            <a:endParaRPr lang="en-US" sz="3200" dirty="0" smtClean="0"/>
          </a:p>
        </p:txBody>
      </p:sp>
    </p:spTree>
    <p:extLst>
      <p:ext uri="{BB962C8B-B14F-4D97-AF65-F5344CB8AC3E}">
        <p14:creationId xmlns:p14="http://schemas.microsoft.com/office/powerpoint/2010/main" val="11839101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Title 63"/>
          <p:cNvGrpSpPr>
            <a:grpSpLocks noGrp="1"/>
          </p:cNvGrpSpPr>
          <p:nvPr/>
        </p:nvGrpSpPr>
        <p:grpSpPr bwMode="auto">
          <a:xfrm>
            <a:off x="304800" y="1828800"/>
            <a:ext cx="8153400" cy="4495800"/>
            <a:chOff x="2800350" y="34918650"/>
            <a:chExt cx="10144125" cy="7305679"/>
          </a:xfrm>
        </p:grpSpPr>
        <p:pic>
          <p:nvPicPr>
            <p:cNvPr id="65" name="Picture 124"/>
            <p:cNvPicPr>
              <a:picLocks noChangeAspect="1" noChangeArrowheads="1"/>
            </p:cNvPicPr>
            <p:nvPr/>
          </p:nvPicPr>
          <p:blipFill>
            <a:blip r:embed="rId2"/>
            <a:srcRect/>
            <a:stretch>
              <a:fillRect/>
            </a:stretch>
          </p:blipFill>
          <p:spPr bwMode="auto">
            <a:xfrm>
              <a:off x="9667781" y="35457806"/>
              <a:ext cx="2780944" cy="3152380"/>
            </a:xfrm>
            <a:prstGeom prst="rect">
              <a:avLst/>
            </a:prstGeom>
            <a:noFill/>
            <a:ln w="9525" cap="flat" cmpd="sng" algn="ctr">
              <a:noFill/>
              <a:prstDash val="solid"/>
              <a:miter lim="800000"/>
              <a:headEnd/>
              <a:tailEnd/>
            </a:ln>
            <a:effectLst>
              <a:prstShdw prst="shdw17" dist="17961" dir="2700000">
                <a:schemeClr val="bg1">
                  <a:gamma/>
                  <a:shade val="60000"/>
                  <a:invGamma/>
                </a:schemeClr>
              </a:prstShdw>
            </a:effectLst>
          </p:spPr>
        </p:pic>
        <p:sp>
          <p:nvSpPr>
            <p:cNvPr id="20487" name="Cube 65"/>
            <p:cNvSpPr>
              <a:spLocks noChangeArrowheads="1"/>
            </p:cNvSpPr>
            <p:nvPr/>
          </p:nvSpPr>
          <p:spPr bwMode="auto">
            <a:xfrm>
              <a:off x="7505700" y="39995479"/>
              <a:ext cx="1646578" cy="2228850"/>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a:t>N</a:t>
              </a:r>
              <a:endParaRPr lang="en-US" sz="2400">
                <a:latin typeface="Times New Roman" pitchFamily="18" charset="0"/>
                <a:ea typeface="BatangChe" pitchFamily="49" charset="-127"/>
              </a:endParaRPr>
            </a:p>
          </p:txBody>
        </p:sp>
        <p:sp>
          <p:nvSpPr>
            <p:cNvPr id="20488" name="Cube 66"/>
            <p:cNvSpPr>
              <a:spLocks noChangeArrowheads="1"/>
            </p:cNvSpPr>
            <p:nvPr/>
          </p:nvSpPr>
          <p:spPr bwMode="auto">
            <a:xfrm>
              <a:off x="4457700" y="40062149"/>
              <a:ext cx="1660821" cy="2038350"/>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sz="2400">
                  <a:latin typeface="Times New Roman" pitchFamily="18" charset="0"/>
                  <a:ea typeface="BatangChe" pitchFamily="49" charset="-127"/>
                </a:rPr>
                <a:t>2</a:t>
              </a:r>
            </a:p>
          </p:txBody>
        </p:sp>
        <p:sp>
          <p:nvSpPr>
            <p:cNvPr id="20489" name="Cube 67"/>
            <p:cNvSpPr>
              <a:spLocks noChangeArrowheads="1"/>
            </p:cNvSpPr>
            <p:nvPr/>
          </p:nvSpPr>
          <p:spPr bwMode="auto">
            <a:xfrm>
              <a:off x="2800350" y="40119304"/>
              <a:ext cx="1611683" cy="2105025"/>
            </a:xfrm>
            <a:prstGeom prst="cube">
              <a:avLst>
                <a:gd name="adj" fmla="val 25000"/>
              </a:avLst>
            </a:prstGeom>
            <a:solidFill>
              <a:srgbClr val="A22700">
                <a:alpha val="58823"/>
              </a:srgbClr>
            </a:solidFill>
            <a:ln w="9525" algn="ctr">
              <a:solidFill>
                <a:schemeClr val="tx1"/>
              </a:solidFill>
              <a:round/>
              <a:headEnd/>
              <a:tailEnd/>
            </a:ln>
          </p:spPr>
          <p:txBody>
            <a:bodyPr wrap="none" anchor="ctr"/>
            <a:lstStyle/>
            <a:p>
              <a:pPr eaLnBrk="0" hangingPunct="0"/>
              <a:r>
                <a:rPr lang="en-US" sz="2400">
                  <a:latin typeface="Times New Roman" pitchFamily="18" charset="0"/>
                  <a:ea typeface="BatangChe" pitchFamily="49" charset="-127"/>
                </a:rPr>
                <a:t>Braille</a:t>
              </a:r>
            </a:p>
            <a:p>
              <a:pPr eaLnBrk="0" hangingPunct="0"/>
              <a:r>
                <a:rPr lang="en-US"/>
                <a:t>Device</a:t>
              </a:r>
            </a:p>
            <a:p>
              <a:pPr eaLnBrk="0" hangingPunct="0"/>
              <a:r>
                <a:rPr lang="en-US" sz="2400">
                  <a:latin typeface="Times New Roman" pitchFamily="18" charset="0"/>
                  <a:ea typeface="BatangChe" pitchFamily="49" charset="-127"/>
                </a:rPr>
                <a:t>1</a:t>
              </a:r>
            </a:p>
          </p:txBody>
        </p:sp>
        <p:cxnSp>
          <p:nvCxnSpPr>
            <p:cNvPr id="20490" name="Straight Connector 68"/>
            <p:cNvCxnSpPr>
              <a:cxnSpLocks noChangeShapeType="1"/>
            </p:cNvCxnSpPr>
            <p:nvPr/>
          </p:nvCxnSpPr>
          <p:spPr bwMode="auto">
            <a:xfrm flipV="1">
              <a:off x="3343275" y="38776275"/>
              <a:ext cx="5114925" cy="28575"/>
            </a:xfrm>
            <a:prstGeom prst="line">
              <a:avLst/>
            </a:prstGeom>
            <a:noFill/>
            <a:ln w="9525" algn="ctr">
              <a:solidFill>
                <a:schemeClr val="tx1"/>
              </a:solidFill>
              <a:round/>
              <a:headEnd/>
              <a:tailEnd/>
            </a:ln>
          </p:spPr>
        </p:cxnSp>
        <p:cxnSp>
          <p:nvCxnSpPr>
            <p:cNvPr id="20491" name="Straight Arrow Connector 69"/>
            <p:cNvCxnSpPr>
              <a:cxnSpLocks noChangeShapeType="1"/>
            </p:cNvCxnSpPr>
            <p:nvPr/>
          </p:nvCxnSpPr>
          <p:spPr bwMode="auto">
            <a:xfrm rot="16200000" flipH="1">
              <a:off x="2543969" y="39548594"/>
              <a:ext cx="1570836" cy="27782"/>
            </a:xfrm>
            <a:prstGeom prst="straightConnector1">
              <a:avLst/>
            </a:prstGeom>
            <a:noFill/>
            <a:ln w="9525" algn="ctr">
              <a:solidFill>
                <a:schemeClr val="tx1"/>
              </a:solidFill>
              <a:round/>
              <a:headEnd/>
              <a:tailEnd type="arrow" w="med" len="med"/>
            </a:ln>
          </p:spPr>
        </p:cxnSp>
        <p:cxnSp>
          <p:nvCxnSpPr>
            <p:cNvPr id="20492" name="Straight Arrow Connector 70"/>
            <p:cNvCxnSpPr>
              <a:cxnSpLocks noChangeShapeType="1"/>
            </p:cNvCxnSpPr>
            <p:nvPr/>
          </p:nvCxnSpPr>
          <p:spPr bwMode="auto">
            <a:xfrm rot="16200000" flipH="1">
              <a:off x="4529137" y="39533512"/>
              <a:ext cx="1485900" cy="28575"/>
            </a:xfrm>
            <a:prstGeom prst="straightConnector1">
              <a:avLst/>
            </a:prstGeom>
            <a:noFill/>
            <a:ln w="9525" algn="ctr">
              <a:solidFill>
                <a:schemeClr val="tx1"/>
              </a:solidFill>
              <a:round/>
              <a:headEnd/>
              <a:tailEnd type="arrow" w="med" len="med"/>
            </a:ln>
          </p:spPr>
        </p:cxnSp>
        <p:cxnSp>
          <p:nvCxnSpPr>
            <p:cNvPr id="20493" name="Straight Arrow Connector 71"/>
            <p:cNvCxnSpPr>
              <a:cxnSpLocks noChangeShapeType="1"/>
            </p:cNvCxnSpPr>
            <p:nvPr/>
          </p:nvCxnSpPr>
          <p:spPr bwMode="auto">
            <a:xfrm rot="16200000" flipH="1">
              <a:off x="7729537" y="39447787"/>
              <a:ext cx="1485900" cy="28575"/>
            </a:xfrm>
            <a:prstGeom prst="straightConnector1">
              <a:avLst/>
            </a:prstGeom>
            <a:noFill/>
            <a:ln w="9525" algn="ctr">
              <a:solidFill>
                <a:schemeClr val="tx1"/>
              </a:solidFill>
              <a:round/>
              <a:headEnd/>
              <a:tailEnd type="arrow" w="med" len="med"/>
            </a:ln>
          </p:spPr>
        </p:cxnSp>
        <p:sp>
          <p:nvSpPr>
            <p:cNvPr id="20494" name="Down Arrow 72"/>
            <p:cNvSpPr>
              <a:spLocks noChangeArrowheads="1"/>
            </p:cNvSpPr>
            <p:nvPr/>
          </p:nvSpPr>
          <p:spPr bwMode="auto">
            <a:xfrm>
              <a:off x="5943600" y="37576125"/>
              <a:ext cx="400050" cy="1143000"/>
            </a:xfrm>
            <a:prstGeom prst="downArrow">
              <a:avLst>
                <a:gd name="adj1" fmla="val 50000"/>
                <a:gd name="adj2" fmla="val 50000"/>
              </a:avLst>
            </a:prstGeom>
            <a:solidFill>
              <a:srgbClr val="8E2200">
                <a:alpha val="57646"/>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sp>
          <p:nvSpPr>
            <p:cNvPr id="20495" name="Cube 73"/>
            <p:cNvSpPr>
              <a:spLocks noChangeArrowheads="1"/>
            </p:cNvSpPr>
            <p:nvPr/>
          </p:nvSpPr>
          <p:spPr bwMode="auto">
            <a:xfrm>
              <a:off x="4000500" y="36375975"/>
              <a:ext cx="4572000" cy="1257300"/>
            </a:xfrm>
            <a:prstGeom prst="cube">
              <a:avLst>
                <a:gd name="adj" fmla="val 25000"/>
              </a:avLst>
            </a:prstGeom>
            <a:solidFill>
              <a:srgbClr val="CC9900">
                <a:alpha val="69019"/>
              </a:srgbClr>
            </a:solidFill>
            <a:ln w="9525" algn="ctr">
              <a:solidFill>
                <a:schemeClr val="tx1"/>
              </a:solidFill>
              <a:round/>
              <a:headEnd/>
              <a:tailEnd/>
            </a:ln>
          </p:spPr>
          <p:txBody>
            <a:bodyPr wrap="none" anchor="ctr"/>
            <a:lstStyle/>
            <a:p>
              <a:pPr algn="ctr" eaLnBrk="0" hangingPunct="0"/>
              <a:r>
                <a:rPr lang="en-US" sz="2400">
                  <a:latin typeface="Times New Roman" pitchFamily="18" charset="0"/>
                  <a:ea typeface="BatangChe" pitchFamily="49" charset="-127"/>
                </a:rPr>
                <a:t>MASTER CONTROL</a:t>
              </a:r>
            </a:p>
          </p:txBody>
        </p:sp>
        <p:sp>
          <p:nvSpPr>
            <p:cNvPr id="75" name="Cube 74"/>
            <p:cNvSpPr/>
            <p:nvPr/>
          </p:nvSpPr>
          <p:spPr bwMode="auto">
            <a:xfrm>
              <a:off x="4656946" y="34918650"/>
              <a:ext cx="3802072" cy="1057672"/>
            </a:xfrm>
            <a:prstGeom prst="cube">
              <a:avLst/>
            </a:prstGeom>
            <a:solidFill>
              <a:schemeClr val="tx2">
                <a:lumMod val="50000"/>
                <a:lumOff val="50000"/>
                <a:alpha val="97000"/>
              </a:schemeClr>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r>
                <a:rPr lang="en-US" sz="2400" dirty="0">
                  <a:solidFill>
                    <a:schemeClr val="bg1"/>
                  </a:solidFill>
                  <a:latin typeface="Times New Roman" pitchFamily="18" charset="0"/>
                  <a:ea typeface="바탕체" pitchFamily="17" charset="-127"/>
                </a:rPr>
                <a:t>INPUT KEYPAD</a:t>
              </a:r>
            </a:p>
          </p:txBody>
        </p:sp>
        <p:sp>
          <p:nvSpPr>
            <p:cNvPr id="20497" name="Right Arrow 75"/>
            <p:cNvSpPr>
              <a:spLocks noChangeArrowheads="1"/>
            </p:cNvSpPr>
            <p:nvPr/>
          </p:nvSpPr>
          <p:spPr bwMode="auto">
            <a:xfrm>
              <a:off x="8515350" y="36690301"/>
              <a:ext cx="1143000" cy="457200"/>
            </a:xfrm>
            <a:prstGeom prst="rightArrow">
              <a:avLst>
                <a:gd name="adj1" fmla="val 50000"/>
                <a:gd name="adj2" fmla="val 50000"/>
              </a:avLst>
            </a:prstGeom>
            <a:solidFill>
              <a:srgbClr val="A42700">
                <a:alpha val="58823"/>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sp>
          <p:nvSpPr>
            <p:cNvPr id="20498" name="TextBox 76"/>
            <p:cNvSpPr txBox="1">
              <a:spLocks noChangeArrowheads="1"/>
            </p:cNvSpPr>
            <p:nvPr/>
          </p:nvSpPr>
          <p:spPr bwMode="auto">
            <a:xfrm>
              <a:off x="9801225" y="39119175"/>
              <a:ext cx="3143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LED Matrix Display</a:t>
              </a:r>
            </a:p>
          </p:txBody>
        </p:sp>
        <p:sp>
          <p:nvSpPr>
            <p:cNvPr id="20499" name="Down Arrow 77"/>
            <p:cNvSpPr>
              <a:spLocks noChangeArrowheads="1"/>
            </p:cNvSpPr>
            <p:nvPr/>
          </p:nvSpPr>
          <p:spPr bwMode="auto">
            <a:xfrm>
              <a:off x="5943600" y="36004500"/>
              <a:ext cx="342900" cy="666750"/>
            </a:xfrm>
            <a:prstGeom prst="downArrow">
              <a:avLst>
                <a:gd name="adj1" fmla="val 50000"/>
                <a:gd name="adj2" fmla="val 49997"/>
              </a:avLst>
            </a:prstGeom>
            <a:solidFill>
              <a:srgbClr val="8E2200">
                <a:alpha val="57646"/>
              </a:srgbClr>
            </a:solidFill>
            <a:ln w="9525" algn="ctr">
              <a:solidFill>
                <a:schemeClr val="tx1"/>
              </a:solidFill>
              <a:round/>
              <a:headEnd/>
              <a:tailEnd/>
            </a:ln>
          </p:spPr>
          <p:txBody>
            <a:bodyPr wrap="none" anchor="ctr"/>
            <a:lstStyle/>
            <a:p>
              <a:pPr eaLnBrk="0" hangingPunct="0"/>
              <a:endParaRPr lang="en-US" sz="2400">
                <a:latin typeface="Times New Roman" pitchFamily="18" charset="0"/>
                <a:ea typeface="BatangChe" pitchFamily="49" charset="-127"/>
              </a:endParaRPr>
            </a:p>
          </p:txBody>
        </p:sp>
      </p:grpSp>
      <p:cxnSp>
        <p:nvCxnSpPr>
          <p:cNvPr id="80" name="Straight Connector 79"/>
          <p:cNvCxnSpPr/>
          <p:nvPr/>
        </p:nvCxnSpPr>
        <p:spPr>
          <a:xfrm>
            <a:off x="3124200" y="5637213"/>
            <a:ext cx="685800" cy="1587"/>
          </a:xfrm>
          <a:prstGeom prst="line">
            <a:avLst/>
          </a:prstGeom>
          <a:ln w="44450">
            <a:solidFill>
              <a:srgbClr val="A42700">
                <a:alpha val="60000"/>
              </a:srgbClr>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33400" y="304800"/>
            <a:ext cx="7467600" cy="769938"/>
          </a:xfrm>
          <a:prstGeom prst="rect">
            <a:avLst/>
          </a:prstGeom>
          <a:noFill/>
        </p:spPr>
        <p:txBody>
          <a:bodyPr>
            <a:spAutoFit/>
          </a:bodyPr>
          <a:lstStyle/>
          <a:p>
            <a:pPr eaLnBrk="0" hangingPunct="0">
              <a:defRPr/>
            </a:pPr>
            <a:r>
              <a:rPr lang="en-US" sz="4400" dirty="0">
                <a:solidFill>
                  <a:schemeClr val="accent1"/>
                </a:solidFill>
                <a:latin typeface="+mn-lt"/>
              </a:rPr>
              <a:t>SYSTEM BLOCK DIAGRAM</a:t>
            </a:r>
          </a:p>
        </p:txBody>
      </p:sp>
      <p:sp>
        <p:nvSpPr>
          <p:cNvPr id="20485" name="TextBox 81"/>
          <p:cNvSpPr txBox="1">
            <a:spLocks noChangeArrowheads="1"/>
          </p:cNvSpPr>
          <p:nvPr/>
        </p:nvSpPr>
        <p:spPr bwMode="auto">
          <a:xfrm>
            <a:off x="3276600" y="3581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t>Network (Wireless/LAN)</a:t>
            </a:r>
          </a:p>
        </p:txBody>
      </p:sp>
    </p:spTree>
    <p:extLst>
      <p:ext uri="{BB962C8B-B14F-4D97-AF65-F5344CB8AC3E}">
        <p14:creationId xmlns:p14="http://schemas.microsoft.com/office/powerpoint/2010/main" val="23599405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dirty="0" smtClean="0">
                <a:solidFill>
                  <a:schemeClr val="accent1"/>
                </a:solidFill>
              </a:rPr>
              <a:t>EXPECTED OUTCOMES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sz="3200" dirty="0" smtClean="0"/>
              <a:t>Efficient one to many teaching of braille in technology assisted classroom environment</a:t>
            </a:r>
          </a:p>
          <a:p>
            <a:pPr marL="320040" indent="-320040" fontAlgn="auto">
              <a:spcAft>
                <a:spcPts val="0"/>
              </a:spcAft>
              <a:buFont typeface="Wingdings"/>
              <a:buChar char=""/>
              <a:defRPr/>
            </a:pPr>
            <a:r>
              <a:rPr lang="en-US" sz="3200" dirty="0" smtClean="0"/>
              <a:t>Possibility of independent self-learning for visually challenged people through </a:t>
            </a:r>
            <a:r>
              <a:rPr lang="en-US" sz="3200" dirty="0"/>
              <a:t>a</a:t>
            </a:r>
            <a:r>
              <a:rPr lang="en-US" sz="3200" dirty="0" smtClean="0"/>
              <a:t>n interactive system</a:t>
            </a:r>
          </a:p>
          <a:p>
            <a:pPr marL="320040" indent="-320040" fontAlgn="auto">
              <a:spcAft>
                <a:spcPts val="0"/>
              </a:spcAft>
              <a:buFont typeface="Wingdings"/>
              <a:buChar char=""/>
              <a:defRPr/>
            </a:pPr>
            <a:r>
              <a:rPr lang="en-US" sz="3200" dirty="0" smtClean="0"/>
              <a:t>Distribution of the system to different schools of Nepal through various organizations working for the blind</a:t>
            </a:r>
          </a:p>
          <a:p>
            <a:pPr marL="320040" indent="-320040" fontAlgn="auto">
              <a:spcAft>
                <a:spcPts val="0"/>
              </a:spcAft>
              <a:buFont typeface="Wingdings"/>
              <a:buChar char=""/>
              <a:defRPr/>
            </a:pPr>
            <a:endParaRPr lang="en-US" sz="3200" dirty="0" smtClean="0"/>
          </a:p>
          <a:p>
            <a:pPr marL="320040" indent="-320040" fontAlgn="auto">
              <a:spcAft>
                <a:spcPts val="0"/>
              </a:spcAft>
              <a:buFont typeface="Wingdings"/>
              <a:buChar char=""/>
              <a:defRPr/>
            </a:pPr>
            <a:endParaRPr lang="en-US" sz="3200" dirty="0" smtClean="0"/>
          </a:p>
        </p:txBody>
      </p:sp>
    </p:spTree>
    <p:extLst>
      <p:ext uri="{BB962C8B-B14F-4D97-AF65-F5344CB8AC3E}">
        <p14:creationId xmlns:p14="http://schemas.microsoft.com/office/powerpoint/2010/main" val="244581718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question.bmp                                                   001A78A2Macintosh HD                   BBA7A8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6962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p:nvPr>
        </p:nvSpPr>
        <p:spPr/>
        <p:txBody>
          <a:bodyPr/>
          <a:lstStyle/>
          <a:p>
            <a:r>
              <a:rPr lang="en-US" smtClean="0">
                <a:solidFill>
                  <a:schemeClr val="accent1"/>
                </a:solidFill>
              </a:rPr>
              <a:t>QUESTIONS…..</a:t>
            </a:r>
          </a:p>
        </p:txBody>
      </p:sp>
      <p:sp>
        <p:nvSpPr>
          <p:cNvPr id="2" name="TextBox 1"/>
          <p:cNvSpPr txBox="1"/>
          <p:nvPr/>
        </p:nvSpPr>
        <p:spPr>
          <a:xfrm>
            <a:off x="5769577" y="5638800"/>
            <a:ext cx="3069623" cy="923330"/>
          </a:xfrm>
          <a:prstGeom prst="rect">
            <a:avLst/>
          </a:prstGeom>
          <a:noFill/>
          <a:ln>
            <a:solidFill>
              <a:srgbClr val="00B0F0"/>
            </a:solidFill>
            <a:prstDash val="dash"/>
          </a:ln>
        </p:spPr>
        <p:txBody>
          <a:bodyPr wrap="none" rtlCol="0">
            <a:spAutoFit/>
          </a:bodyPr>
          <a:lstStyle/>
          <a:p>
            <a:r>
              <a:rPr lang="en-US" sz="5400" dirty="0" smtClean="0">
                <a:solidFill>
                  <a:schemeClr val="accent1"/>
                </a:solidFill>
                <a:latin typeface="Calibri" pitchFamily="34" charset="0"/>
                <a:cs typeface="Calibri" pitchFamily="34" charset="0"/>
              </a:rPr>
              <a:t>Thank You</a:t>
            </a:r>
            <a:endParaRPr lang="en-US" sz="540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3402141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5229756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8" name="Picture 2" descr="http://arload.files.wordpress.com/2009/09/change.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1000" b="93333" l="11250" r="9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52800" y="20193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46253" y="4412159"/>
            <a:ext cx="1891993" cy="769441"/>
          </a:xfrm>
          <a:prstGeom prst="rect">
            <a:avLst/>
          </a:prstGeom>
          <a:noFill/>
        </p:spPr>
        <p:txBody>
          <a:bodyPr wrap="none" rtlCol="0">
            <a:spAutoFit/>
          </a:bodyPr>
          <a:lstStyle/>
          <a:p>
            <a:r>
              <a:rPr lang="en-US" sz="4400" dirty="0" smtClean="0">
                <a:solidFill>
                  <a:srgbClr val="FF0000"/>
                </a:solidFill>
                <a:latin typeface="Calibri" pitchFamily="34" charset="0"/>
                <a:cs typeface="Calibri" pitchFamily="34" charset="0"/>
              </a:rPr>
              <a:t>Change</a:t>
            </a:r>
            <a:endParaRPr lang="en-US" sz="44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814569101"/>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solidFill>
                  <a:schemeClr val="accent1"/>
                </a:solidFill>
              </a:rPr>
              <a:t>WHAT IS BRAILLE?</a:t>
            </a:r>
          </a:p>
        </p:txBody>
      </p:sp>
      <p:pic>
        <p:nvPicPr>
          <p:cNvPr id="10243"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905000"/>
            <a:ext cx="2503488" cy="4495800"/>
          </a:xfrm>
        </p:spPr>
      </p:pic>
      <p:sp>
        <p:nvSpPr>
          <p:cNvPr id="9" name="TextBox 8"/>
          <p:cNvSpPr txBox="1"/>
          <p:nvPr/>
        </p:nvSpPr>
        <p:spPr>
          <a:xfrm>
            <a:off x="3429000" y="1905000"/>
            <a:ext cx="5334000" cy="4154488"/>
          </a:xfrm>
          <a:prstGeom prst="rect">
            <a:avLst/>
          </a:prstGeom>
          <a:noFill/>
        </p:spPr>
        <p:txBody>
          <a:bodyPr>
            <a:spAutoFit/>
          </a:bodyPr>
          <a:lstStyle/>
          <a:p>
            <a:pPr marL="284163" indent="-284163" eaLnBrk="0" hangingPunct="0">
              <a:buClr>
                <a:srgbClr val="FF0000"/>
              </a:buClr>
              <a:buFont typeface="Wingdings" pitchFamily="2" charset="2"/>
              <a:buChar char="§"/>
              <a:defRPr/>
            </a:pPr>
            <a:r>
              <a:rPr lang="en-US" sz="2400" dirty="0"/>
              <a:t>Script to read and write for the       visually impaired people</a:t>
            </a:r>
          </a:p>
          <a:p>
            <a:pPr eaLnBrk="0" hangingPunct="0">
              <a:buClr>
                <a:srgbClr val="FF0000"/>
              </a:buClr>
              <a:buFont typeface="Wingdings" pitchFamily="2" charset="2"/>
              <a:buChar char="§"/>
              <a:defRPr/>
            </a:pPr>
            <a:endParaRPr lang="en-US" sz="2400" dirty="0"/>
          </a:p>
          <a:p>
            <a:pPr eaLnBrk="0" hangingPunct="0">
              <a:buClr>
                <a:srgbClr val="FF0000"/>
              </a:buClr>
              <a:buFont typeface="Wingdings" pitchFamily="2" charset="2"/>
              <a:buChar char="§"/>
              <a:defRPr/>
            </a:pPr>
            <a:r>
              <a:rPr lang="en-US" sz="2400" dirty="0"/>
              <a:t>  Based on touch and feel</a:t>
            </a:r>
          </a:p>
          <a:p>
            <a:pPr eaLnBrk="0" hangingPunct="0">
              <a:buClr>
                <a:srgbClr val="FF0000"/>
              </a:buClr>
              <a:buFont typeface="Wingdings" pitchFamily="2" charset="2"/>
              <a:buChar char="§"/>
              <a:defRPr/>
            </a:pPr>
            <a:endParaRPr lang="en-US" sz="2400" dirty="0"/>
          </a:p>
          <a:p>
            <a:pPr marL="344488" indent="-344488" eaLnBrk="0" hangingPunct="0">
              <a:buClr>
                <a:srgbClr val="FF0000"/>
              </a:buClr>
              <a:buFont typeface="Wingdings" pitchFamily="2" charset="2"/>
              <a:buChar char="§"/>
              <a:defRPr/>
            </a:pPr>
            <a:r>
              <a:rPr lang="en-US" sz="2400" dirty="0"/>
              <a:t>Fundamental element of the script: Braille Cell</a:t>
            </a:r>
          </a:p>
          <a:p>
            <a:pPr eaLnBrk="0" hangingPunct="0">
              <a:buClr>
                <a:srgbClr val="FF0000"/>
              </a:buClr>
              <a:buFont typeface="Wingdings" pitchFamily="2" charset="2"/>
              <a:buChar char="§"/>
              <a:defRPr/>
            </a:pPr>
            <a:endParaRPr lang="en-US" sz="2400" dirty="0"/>
          </a:p>
          <a:p>
            <a:pPr marL="344488" indent="-344488" eaLnBrk="0" hangingPunct="0">
              <a:buClr>
                <a:srgbClr val="FF0000"/>
              </a:buClr>
              <a:buFont typeface="Wingdings" pitchFamily="2" charset="2"/>
              <a:buChar char="§"/>
              <a:defRPr/>
            </a:pPr>
            <a:r>
              <a:rPr lang="en-US" sz="2400" dirty="0"/>
              <a:t> Braille Cell: 3X2 matrix of dots</a:t>
            </a:r>
          </a:p>
          <a:p>
            <a:pPr eaLnBrk="0" hangingPunct="0">
              <a:buClr>
                <a:srgbClr val="FF0000"/>
              </a:buClr>
              <a:buFont typeface="Wingdings" pitchFamily="2" charset="2"/>
              <a:buChar char="§"/>
              <a:defRPr/>
            </a:pPr>
            <a:endParaRPr lang="en-US" sz="2400" dirty="0"/>
          </a:p>
          <a:p>
            <a:pPr marL="404813" indent="-404813" eaLnBrk="0" hangingPunct="0">
              <a:buClr>
                <a:srgbClr val="FF0000"/>
              </a:buClr>
              <a:buFont typeface="Wingdings" pitchFamily="2" charset="2"/>
              <a:buChar char="§"/>
              <a:defRPr/>
            </a:pPr>
            <a:r>
              <a:rPr lang="en-US" sz="2400" dirty="0"/>
              <a:t>Braille Pattern: Raised dots</a:t>
            </a:r>
          </a:p>
        </p:txBody>
      </p:sp>
    </p:spTree>
    <p:extLst>
      <p:ext uri="{BB962C8B-B14F-4D97-AF65-F5344CB8AC3E}">
        <p14:creationId xmlns:p14="http://schemas.microsoft.com/office/powerpoint/2010/main" val="95883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fontAlgn="auto">
              <a:spcAft>
                <a:spcPts val="0"/>
              </a:spcAft>
              <a:defRPr/>
            </a:pPr>
            <a:r>
              <a:rPr lang="en-US" dirty="0" smtClean="0">
                <a:solidFill>
                  <a:schemeClr val="accent1"/>
                </a:solidFill>
              </a:rPr>
              <a:t>NEPALI BARNAMALA IN BRAILLE</a:t>
            </a:r>
            <a:endParaRPr lang="en-US" dirty="0">
              <a:solidFill>
                <a:schemeClr val="accent1"/>
              </a:solidFill>
            </a:endParaRPr>
          </a:p>
        </p:txBody>
      </p:sp>
      <p:pic>
        <p:nvPicPr>
          <p:cNvPr id="1126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05000" y="1524000"/>
            <a:ext cx="4953000" cy="5334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28600" y="228600"/>
            <a:ext cx="3276600" cy="990600"/>
          </a:xfrm>
        </p:spPr>
        <p:txBody>
          <a:bodyPr/>
          <a:lstStyle/>
          <a:p>
            <a:r>
              <a:rPr lang="en-US" sz="7200" dirty="0" smtClean="0">
                <a:solidFill>
                  <a:schemeClr val="accent1"/>
                </a:solidFill>
                <a:latin typeface="Calibri" pitchFamily="34" charset="0"/>
                <a:cs typeface="Calibri" pitchFamily="34" charset="0"/>
              </a:rPr>
              <a:t>BRAILLE</a:t>
            </a:r>
          </a:p>
        </p:txBody>
      </p:sp>
      <p:pic>
        <p:nvPicPr>
          <p:cNvPr id="10243"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14400" y="1905000"/>
            <a:ext cx="1863408" cy="334633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09600" y="5638800"/>
            <a:ext cx="2667000" cy="461665"/>
          </a:xfrm>
          <a:prstGeom prst="rect">
            <a:avLst/>
          </a:prstGeom>
          <a:noFill/>
        </p:spPr>
        <p:txBody>
          <a:bodyPr wrap="square">
            <a:spAutoFit/>
          </a:bodyPr>
          <a:lstStyle/>
          <a:p>
            <a:pPr eaLnBrk="0" hangingPunct="0">
              <a:buClr>
                <a:srgbClr val="FF0000"/>
              </a:buClr>
              <a:defRPr/>
            </a:pPr>
            <a:r>
              <a:rPr lang="en-US" sz="2400" dirty="0" smtClean="0">
                <a:latin typeface="Calibri" pitchFamily="34" charset="0"/>
                <a:cs typeface="Calibri" pitchFamily="34" charset="0"/>
              </a:rPr>
              <a:t>3x2 </a:t>
            </a:r>
            <a:r>
              <a:rPr lang="en-US" sz="2400" dirty="0">
                <a:latin typeface="Calibri" pitchFamily="34" charset="0"/>
                <a:cs typeface="Calibri" pitchFamily="34" charset="0"/>
              </a:rPr>
              <a:t>matrix of </a:t>
            </a:r>
            <a:r>
              <a:rPr lang="en-US" sz="2400" dirty="0" smtClean="0">
                <a:latin typeface="Calibri" pitchFamily="34" charset="0"/>
                <a:cs typeface="Calibri" pitchFamily="34" charset="0"/>
              </a:rPr>
              <a:t>dots</a:t>
            </a:r>
            <a:endParaRPr lang="en-US" sz="2400" dirty="0">
              <a:latin typeface="Calibri" pitchFamily="34" charset="0"/>
              <a:cs typeface="Calibri" pitchFamily="34" charset="0"/>
            </a:endParaRPr>
          </a:p>
        </p:txBody>
      </p:sp>
      <p:sp>
        <p:nvSpPr>
          <p:cNvPr id="2" name="Rectangle 1"/>
          <p:cNvSpPr/>
          <p:nvPr/>
        </p:nvSpPr>
        <p:spPr>
          <a:xfrm>
            <a:off x="3962400" y="265093"/>
            <a:ext cx="5029200" cy="954107"/>
          </a:xfrm>
          <a:prstGeom prst="rect">
            <a:avLst/>
          </a:prstGeom>
        </p:spPr>
        <p:txBody>
          <a:bodyPr wrap="square">
            <a:spAutoFit/>
          </a:bodyPr>
          <a:lstStyle/>
          <a:p>
            <a:r>
              <a:rPr lang="en-US" sz="2800" dirty="0" smtClean="0">
                <a:latin typeface="Calibri" pitchFamily="34" charset="0"/>
                <a:cs typeface="Calibri" pitchFamily="34" charset="0"/>
              </a:rPr>
              <a:t>The script </a:t>
            </a:r>
            <a:r>
              <a:rPr lang="en-US" sz="2800" dirty="0">
                <a:latin typeface="Calibri" pitchFamily="34" charset="0"/>
                <a:cs typeface="Calibri" pitchFamily="34" charset="0"/>
              </a:rPr>
              <a:t>to read and write </a:t>
            </a: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for </a:t>
            </a:r>
            <a:r>
              <a:rPr lang="en-US" sz="2800" dirty="0">
                <a:latin typeface="Calibri" pitchFamily="34" charset="0"/>
                <a:cs typeface="Calibri" pitchFamily="34" charset="0"/>
              </a:rPr>
              <a:t>the visually </a:t>
            </a:r>
            <a:r>
              <a:rPr lang="en-US" sz="2800" dirty="0" smtClean="0">
                <a:latin typeface="Calibri" pitchFamily="34" charset="0"/>
                <a:cs typeface="Calibri" pitchFamily="34" charset="0"/>
              </a:rPr>
              <a:t>challenged</a:t>
            </a:r>
            <a:endParaRPr lang="en-US" sz="2800" dirty="0">
              <a:latin typeface="Calibri" pitchFamily="34" charset="0"/>
              <a:cs typeface="Calibri" pitchFamily="34" charset="0"/>
            </a:endParaRPr>
          </a:p>
        </p:txBody>
      </p:sp>
      <p:pic>
        <p:nvPicPr>
          <p:cNvPr id="6" name="Picture 2" descr="http://eyeinfo.files.wordpress.com/2010/01/bra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905000"/>
            <a:ext cx="43053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5634335"/>
            <a:ext cx="3924792" cy="461665"/>
          </a:xfrm>
          <a:prstGeom prst="rect">
            <a:avLst/>
          </a:prstGeom>
        </p:spPr>
        <p:txBody>
          <a:bodyPr wrap="none">
            <a:spAutoFit/>
          </a:bodyPr>
          <a:lstStyle/>
          <a:p>
            <a:r>
              <a:rPr lang="en-US" sz="2400" dirty="0">
                <a:latin typeface="Calibri" pitchFamily="34" charset="0"/>
                <a:cs typeface="Calibri" pitchFamily="34" charset="0"/>
              </a:rPr>
              <a:t>Touch and feel the raised dots</a:t>
            </a:r>
          </a:p>
        </p:txBody>
      </p:sp>
      <p:cxnSp>
        <p:nvCxnSpPr>
          <p:cNvPr id="5" name="Straight Connector 4"/>
          <p:cNvCxnSpPr/>
          <p:nvPr/>
        </p:nvCxnSpPr>
        <p:spPr>
          <a:xfrm>
            <a:off x="3657600" y="228600"/>
            <a:ext cx="0" cy="954107"/>
          </a:xfrm>
          <a:prstGeom prst="line">
            <a:avLst/>
          </a:prstGeom>
        </p:spPr>
        <p:style>
          <a:lnRef idx="2">
            <a:schemeClr val="accent1"/>
          </a:lnRef>
          <a:fillRef idx="0">
            <a:schemeClr val="accent1"/>
          </a:fillRef>
          <a:effectRef idx="1">
            <a:schemeClr val="accent1"/>
          </a:effectRef>
          <a:fontRef idx="minor">
            <a:schemeClr val="tx1"/>
          </a:fontRef>
        </p:style>
      </p:cxnSp>
      <p:sp>
        <p:nvSpPr>
          <p:cNvPr id="7" name="Right Arrow 6"/>
          <p:cNvSpPr/>
          <p:nvPr/>
        </p:nvSpPr>
        <p:spPr>
          <a:xfrm>
            <a:off x="3200400" y="3124200"/>
            <a:ext cx="914400" cy="990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4982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solidFill>
                  <a:schemeClr val="accent1"/>
                </a:solidFill>
              </a:rPr>
              <a:t>EXISTING METHOD</a:t>
            </a:r>
          </a:p>
        </p:txBody>
      </p:sp>
      <p:sp>
        <p:nvSpPr>
          <p:cNvPr id="3" name="Content Placeholder 2"/>
          <p:cNvSpPr>
            <a:spLocks noGrp="1"/>
          </p:cNvSpPr>
          <p:nvPr>
            <p:ph sz="quarter" idx="1"/>
          </p:nvPr>
        </p:nvSpPr>
        <p:spPr>
          <a:xfrm>
            <a:off x="152400" y="1600200"/>
            <a:ext cx="8458200" cy="1295400"/>
          </a:xfrm>
        </p:spPr>
        <p:txBody>
          <a:bodyPr>
            <a:normAutofit fontScale="32500" lnSpcReduction="20000"/>
          </a:bodyPr>
          <a:lstStyle/>
          <a:p>
            <a:pPr marL="320040" indent="-320040" fontAlgn="auto">
              <a:spcAft>
                <a:spcPts val="0"/>
              </a:spcAft>
              <a:buFont typeface="Wingdings"/>
              <a:buChar char=""/>
              <a:defRPr/>
            </a:pPr>
            <a:r>
              <a:rPr lang="en-US" sz="8600" dirty="0" smtClean="0"/>
              <a:t>Human tutor</a:t>
            </a:r>
          </a:p>
          <a:p>
            <a:pPr marL="320040" indent="-320040" fontAlgn="auto">
              <a:spcAft>
                <a:spcPts val="0"/>
              </a:spcAft>
              <a:buFont typeface="Wingdings"/>
              <a:buChar char=""/>
              <a:defRPr/>
            </a:pPr>
            <a:r>
              <a:rPr lang="en-US" sz="8600" dirty="0" smtClean="0"/>
              <a:t>Slate and nails</a:t>
            </a:r>
          </a:p>
          <a:p>
            <a:pPr marL="320040" indent="-320040" fontAlgn="auto">
              <a:spcAft>
                <a:spcPts val="0"/>
              </a:spcAft>
              <a:buFont typeface="Wingdings"/>
              <a:buNone/>
              <a:defRPr/>
            </a:pPr>
            <a:r>
              <a:rPr lang="en-US" sz="8600" dirty="0" smtClean="0"/>
              <a:t> </a:t>
            </a:r>
          </a:p>
          <a:p>
            <a:pPr marL="320040" indent="-320040" fontAlgn="auto">
              <a:spcAft>
                <a:spcPts val="0"/>
              </a:spcAft>
              <a:buFont typeface="Wingdings"/>
              <a:buChar char=""/>
              <a:defRPr/>
            </a:pPr>
            <a:endParaRPr lang="en-US" dirty="0"/>
          </a:p>
        </p:txBody>
      </p:sp>
      <p:pic>
        <p:nvPicPr>
          <p:cNvPr id="14340" name="Picture 2" descr="C:\Users\user\Desktop\bra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434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2514600"/>
            <a:ext cx="3733800" cy="2432050"/>
          </a:xfrm>
          <a:prstGeom prst="rect">
            <a:avLst/>
          </a:prstGeom>
          <a:noFill/>
        </p:spPr>
        <p:txBody>
          <a:bodyPr>
            <a:spAutoFit/>
          </a:bodyPr>
          <a:lstStyle/>
          <a:p>
            <a:pPr eaLnBrk="0" hangingPunct="0">
              <a:defRPr/>
            </a:pPr>
            <a:r>
              <a:rPr lang="en-US" sz="2800" dirty="0">
                <a:latin typeface="+mn-lt"/>
              </a:rPr>
              <a:t>Difficulties:</a:t>
            </a:r>
          </a:p>
          <a:p>
            <a:pPr lvl="1" eaLnBrk="0" hangingPunct="0">
              <a:buFont typeface="Arial" pitchFamily="34" charset="0"/>
              <a:buChar char="•"/>
              <a:defRPr/>
            </a:pPr>
            <a:r>
              <a:rPr lang="en-US" sz="2800" dirty="0">
                <a:latin typeface="+mn-lt"/>
              </a:rPr>
              <a:t> </a:t>
            </a:r>
            <a:r>
              <a:rPr lang="en-US" sz="2400" dirty="0">
                <a:latin typeface="+mn-lt"/>
              </a:rPr>
              <a:t>Low efficiency in    learning process</a:t>
            </a:r>
          </a:p>
          <a:p>
            <a:pPr lvl="1" eaLnBrk="0" hangingPunct="0">
              <a:buFont typeface="Arial" pitchFamily="34" charset="0"/>
              <a:buChar char="•"/>
              <a:defRPr/>
            </a:pPr>
            <a:r>
              <a:rPr lang="en-US" sz="2400" dirty="0">
                <a:latin typeface="+mn-lt"/>
              </a:rPr>
              <a:t>Safety concern due to use of nails</a:t>
            </a:r>
          </a:p>
          <a:p>
            <a:pPr algn="just" eaLnBrk="0" hangingPunct="0">
              <a:defRPr/>
            </a:pPr>
            <a:endParaRPr lang="en-US" sz="2400" dirty="0"/>
          </a:p>
        </p:txBody>
      </p:sp>
    </p:spTree>
    <p:extLst>
      <p:ext uri="{BB962C8B-B14F-4D97-AF65-F5344CB8AC3E}">
        <p14:creationId xmlns:p14="http://schemas.microsoft.com/office/powerpoint/2010/main" val="35861123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76200"/>
            <a:ext cx="8839200" cy="990600"/>
          </a:xfrm>
        </p:spPr>
        <p:txBody>
          <a:bodyPr/>
          <a:lstStyle/>
          <a:p>
            <a:r>
              <a:rPr lang="en-US" dirty="0" smtClean="0">
                <a:solidFill>
                  <a:schemeClr val="accent1"/>
                </a:solidFill>
                <a:latin typeface="Calibri" pitchFamily="34" charset="0"/>
                <a:cs typeface="Calibri" pitchFamily="34" charset="0"/>
              </a:rPr>
              <a:t>Training = 1 to 1 Tutor based method</a:t>
            </a:r>
          </a:p>
        </p:txBody>
      </p:sp>
      <p:pic>
        <p:nvPicPr>
          <p:cNvPr id="14340" name="Picture 2" descr="C:\Users\user\Desktop\bra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87642"/>
            <a:ext cx="5715000" cy="501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3124200"/>
            <a:ext cx="3505200" cy="1938992"/>
          </a:xfrm>
          <a:prstGeom prst="rect">
            <a:avLst/>
          </a:prstGeom>
          <a:noFill/>
        </p:spPr>
        <p:txBody>
          <a:bodyPr wrap="square">
            <a:spAutoFit/>
          </a:bodyPr>
          <a:lstStyle/>
          <a:p>
            <a:pPr lvl="1" algn="ctr" eaLnBrk="0" hangingPunct="0">
              <a:defRPr/>
            </a:pPr>
            <a:r>
              <a:rPr lang="en-US" sz="4000" dirty="0" smtClean="0">
                <a:latin typeface="Calibri" pitchFamily="34" charset="0"/>
                <a:cs typeface="Calibri" pitchFamily="34" charset="0"/>
              </a:rPr>
              <a:t>Less efficient</a:t>
            </a:r>
            <a:endParaRPr lang="en-US" sz="4000" dirty="0">
              <a:latin typeface="Calibri" pitchFamily="34" charset="0"/>
              <a:cs typeface="Calibri" pitchFamily="34" charset="0"/>
            </a:endParaRPr>
          </a:p>
          <a:p>
            <a:pPr lvl="1" algn="ctr" eaLnBrk="0" hangingPunct="0">
              <a:defRPr/>
            </a:pPr>
            <a:r>
              <a:rPr lang="en-US" sz="4000" dirty="0" smtClean="0">
                <a:latin typeface="Calibri" pitchFamily="34" charset="0"/>
                <a:cs typeface="Calibri" pitchFamily="34" charset="0"/>
              </a:rPr>
              <a:t>&amp;</a:t>
            </a:r>
          </a:p>
          <a:p>
            <a:pPr lvl="1" algn="ctr" eaLnBrk="0" hangingPunct="0">
              <a:defRPr/>
            </a:pPr>
            <a:r>
              <a:rPr lang="en-US" sz="4000" dirty="0" smtClean="0">
                <a:latin typeface="Calibri" pitchFamily="34" charset="0"/>
                <a:cs typeface="Calibri" pitchFamily="34" charset="0"/>
              </a:rPr>
              <a:t>Unsafe</a:t>
            </a:r>
          </a:p>
        </p:txBody>
      </p:sp>
      <p:sp>
        <p:nvSpPr>
          <p:cNvPr id="2" name="Oval Callout 1"/>
          <p:cNvSpPr/>
          <p:nvPr/>
        </p:nvSpPr>
        <p:spPr>
          <a:xfrm>
            <a:off x="3657600" y="1524000"/>
            <a:ext cx="1905000" cy="685800"/>
          </a:xfrm>
          <a:prstGeom prst="wedgeEllipseCallout">
            <a:avLst>
              <a:gd name="adj1" fmla="val 23167"/>
              <a:gd name="adj2" fmla="val 736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Nail</a:t>
            </a:r>
            <a:endParaRPr lang="en-US" sz="2400" dirty="0">
              <a:latin typeface="Calibri" pitchFamily="34" charset="0"/>
              <a:cs typeface="Calibri" pitchFamily="34" charset="0"/>
            </a:endParaRPr>
          </a:p>
        </p:txBody>
      </p:sp>
      <p:sp>
        <p:nvSpPr>
          <p:cNvPr id="7" name="Oval Callout 6"/>
          <p:cNvSpPr/>
          <p:nvPr/>
        </p:nvSpPr>
        <p:spPr>
          <a:xfrm>
            <a:off x="3810000" y="5638800"/>
            <a:ext cx="1905000" cy="685800"/>
          </a:xfrm>
          <a:prstGeom prst="wedgeEllipseCallout">
            <a:avLst>
              <a:gd name="adj1" fmla="val -14433"/>
              <a:gd name="adj2" fmla="val -997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Pupil</a:t>
            </a:r>
            <a:endParaRPr lang="en-US" sz="2400" dirty="0">
              <a:latin typeface="Calibri" pitchFamily="34" charset="0"/>
              <a:cs typeface="Calibri" pitchFamily="34" charset="0"/>
            </a:endParaRPr>
          </a:p>
        </p:txBody>
      </p:sp>
      <p:sp>
        <p:nvSpPr>
          <p:cNvPr id="8" name="Oval Callout 7"/>
          <p:cNvSpPr/>
          <p:nvPr/>
        </p:nvSpPr>
        <p:spPr>
          <a:xfrm>
            <a:off x="6934200" y="6096000"/>
            <a:ext cx="1905000" cy="685800"/>
          </a:xfrm>
          <a:prstGeom prst="wedgeEllipseCallout">
            <a:avLst>
              <a:gd name="adj1" fmla="val -38433"/>
              <a:gd name="adj2" fmla="val -6638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Slate</a:t>
            </a:r>
            <a:endParaRPr lang="en-US" sz="2400" dirty="0">
              <a:latin typeface="Calibri" pitchFamily="34" charset="0"/>
              <a:cs typeface="Calibri" pitchFamily="34" charset="0"/>
            </a:endParaRPr>
          </a:p>
        </p:txBody>
      </p:sp>
      <p:sp>
        <p:nvSpPr>
          <p:cNvPr id="9" name="Oval Callout 8"/>
          <p:cNvSpPr/>
          <p:nvPr/>
        </p:nvSpPr>
        <p:spPr>
          <a:xfrm>
            <a:off x="7239000" y="1066800"/>
            <a:ext cx="1905000" cy="685800"/>
          </a:xfrm>
          <a:prstGeom prst="wedgeEllipseCallout">
            <a:avLst>
              <a:gd name="adj1" fmla="val 2367"/>
              <a:gd name="adj2" fmla="val 1136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Calibri" pitchFamily="34" charset="0"/>
                <a:cs typeface="Calibri" pitchFamily="34" charset="0"/>
              </a:rPr>
              <a:t>Tutor</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3621850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6870700" cy="1066800"/>
          </a:xfrm>
        </p:spPr>
        <p:txBody>
          <a:bodyPr/>
          <a:lstStyle/>
          <a:p>
            <a:r>
              <a:rPr lang="en-US" smtClean="0">
                <a:solidFill>
                  <a:schemeClr val="accent1"/>
                </a:solidFill>
              </a:rPr>
              <a:t>BRAILLE TUTOR</a:t>
            </a:r>
          </a:p>
        </p:txBody>
      </p:sp>
      <p:sp>
        <p:nvSpPr>
          <p:cNvPr id="10243" name="Rectangle 3"/>
          <p:cNvSpPr>
            <a:spLocks noGrp="1" noChangeArrowheads="1"/>
          </p:cNvSpPr>
          <p:nvPr>
            <p:ph sz="quarter" idx="1"/>
          </p:nvPr>
        </p:nvSpPr>
        <p:spPr>
          <a:xfrm>
            <a:off x="533400" y="1600200"/>
            <a:ext cx="8382000" cy="4800600"/>
          </a:xfrm>
        </p:spPr>
        <p:txBody>
          <a:bodyPr>
            <a:normAutofit fontScale="55000" lnSpcReduction="20000"/>
          </a:bodyPr>
          <a:lstStyle/>
          <a:p>
            <a:pPr marL="320040" indent="-320040" fontAlgn="auto">
              <a:lnSpc>
                <a:spcPct val="90000"/>
              </a:lnSpc>
              <a:spcAft>
                <a:spcPts val="0"/>
              </a:spcAft>
              <a:buFont typeface="Wingdings"/>
              <a:buNone/>
              <a:defRPr/>
            </a:pPr>
            <a:endParaRPr lang="en-US" b="1" i="1" dirty="0" smtClean="0"/>
          </a:p>
          <a:p>
            <a:pPr marL="320040" indent="-320040" fontAlgn="auto">
              <a:lnSpc>
                <a:spcPct val="90000"/>
              </a:lnSpc>
              <a:spcAft>
                <a:spcPts val="0"/>
              </a:spcAft>
              <a:buFont typeface="Wingdings"/>
              <a:buChar char=""/>
              <a:defRPr/>
            </a:pPr>
            <a:r>
              <a:rPr lang="en-US" sz="4600" b="1" i="1" dirty="0" smtClean="0"/>
              <a:t>Braille Tutor</a:t>
            </a:r>
            <a:r>
              <a:rPr lang="en-US" sz="4600" dirty="0" smtClean="0"/>
              <a:t>-an extension of the Computer-aided Learning, especially targeted for the visually challenged</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Trains Braille script in </a:t>
            </a:r>
            <a:r>
              <a:rPr lang="en-US" sz="4600" i="1" dirty="0" smtClean="0"/>
              <a:t>Nepali </a:t>
            </a:r>
            <a:r>
              <a:rPr lang="en-US" sz="4600" i="1" dirty="0" err="1" smtClean="0"/>
              <a:t>barnamala</a:t>
            </a:r>
            <a:r>
              <a:rPr lang="en-US" sz="4600" i="1" dirty="0" smtClean="0"/>
              <a:t> </a:t>
            </a:r>
            <a:r>
              <a:rPr lang="en-US" sz="4600" dirty="0" smtClean="0"/>
              <a:t>(</a:t>
            </a:r>
            <a:r>
              <a:rPr lang="en-US" sz="4600" dirty="0" err="1" smtClean="0"/>
              <a:t>devanagari</a:t>
            </a:r>
            <a:r>
              <a:rPr lang="en-US" sz="4600" dirty="0" smtClean="0"/>
              <a:t> script) </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Braille Device developed to generate Braille pattern on a 3x2 matrix of six pins</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Network of a number of Braille devices to be used in a classroom for teaching a corresponding number of visually challenged students</a:t>
            </a:r>
          </a:p>
          <a:p>
            <a:pPr marL="320040" indent="-320040" fontAlgn="auto">
              <a:lnSpc>
                <a:spcPct val="90000"/>
              </a:lnSpc>
              <a:spcAft>
                <a:spcPts val="0"/>
              </a:spcAft>
              <a:buFontTx/>
              <a:buNone/>
              <a:defRPr/>
            </a:pPr>
            <a:r>
              <a:rPr lang="en-US" dirty="0" smtClean="0"/>
              <a:t>		</a:t>
            </a:r>
          </a:p>
          <a:p>
            <a:pPr marL="320040" indent="-320040" fontAlgn="auto">
              <a:lnSpc>
                <a:spcPct val="90000"/>
              </a:lnSpc>
              <a:spcAft>
                <a:spcPts val="0"/>
              </a:spcAft>
              <a:buFont typeface="Wingdings"/>
              <a:buNone/>
              <a:defRPr/>
            </a:pPr>
            <a:r>
              <a:rPr lang="en-US" dirty="0" smtClean="0"/>
              <a:t>`</a:t>
            </a:r>
          </a:p>
        </p:txBody>
      </p:sp>
    </p:spTree>
    <p:extLst>
      <p:ext uri="{BB962C8B-B14F-4D97-AF65-F5344CB8AC3E}">
        <p14:creationId xmlns:p14="http://schemas.microsoft.com/office/powerpoint/2010/main" val="1673248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674203"/>
            <a:ext cx="4795159" cy="923330"/>
          </a:xfrm>
          <a:prstGeom prst="rect">
            <a:avLst/>
          </a:prstGeom>
          <a:noFill/>
          <a:ln>
            <a:solidFill>
              <a:schemeClr val="accent1">
                <a:lumMod val="60000"/>
                <a:lumOff val="40000"/>
              </a:schemeClr>
            </a:solidFill>
            <a:prstDash val="dash"/>
          </a:ln>
        </p:spPr>
        <p:txBody>
          <a:bodyPr wrap="none" rtlCol="0">
            <a:spAutoFit/>
          </a:bodyPr>
          <a:lstStyle/>
          <a:p>
            <a:r>
              <a:rPr lang="en-US" sz="5400" dirty="0">
                <a:solidFill>
                  <a:schemeClr val="accent1"/>
                </a:solidFill>
                <a:latin typeface="Calibri" pitchFamily="34" charset="0"/>
                <a:cs typeface="Calibri" pitchFamily="34" charset="0"/>
              </a:rPr>
              <a:t>The Braille Tutor</a:t>
            </a:r>
          </a:p>
        </p:txBody>
      </p:sp>
      <p:sp>
        <p:nvSpPr>
          <p:cNvPr id="4" name="Rounded Rectangular Callout 3"/>
          <p:cNvSpPr/>
          <p:nvPr/>
        </p:nvSpPr>
        <p:spPr>
          <a:xfrm>
            <a:off x="152400" y="152400"/>
            <a:ext cx="3352800" cy="1818370"/>
          </a:xfrm>
          <a:prstGeom prst="wedgeRoundRectCallout">
            <a:avLst>
              <a:gd name="adj1" fmla="val 36167"/>
              <a:gd name="adj2" fmla="val 85967"/>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90000"/>
              </a:lnSpc>
              <a:spcAft>
                <a:spcPts val="0"/>
              </a:spcAft>
              <a:defRPr/>
            </a:pPr>
            <a:r>
              <a:rPr lang="en-US" sz="2800" dirty="0">
                <a:latin typeface="Calibri" pitchFamily="34" charset="0"/>
                <a:cs typeface="Calibri" pitchFamily="34" charset="0"/>
              </a:rPr>
              <a:t>Computer-aided l</a:t>
            </a:r>
            <a:r>
              <a:rPr lang="en-US" sz="2800" dirty="0" smtClean="0">
                <a:latin typeface="Calibri" pitchFamily="34" charset="0"/>
                <a:cs typeface="Calibri" pitchFamily="34" charset="0"/>
              </a:rPr>
              <a:t>earning along with</a:t>
            </a:r>
          </a:p>
          <a:p>
            <a:pPr fontAlgn="auto">
              <a:lnSpc>
                <a:spcPct val="90000"/>
              </a:lnSpc>
              <a:spcAft>
                <a:spcPts val="0"/>
              </a:spcAft>
              <a:defRPr/>
            </a:pPr>
            <a:r>
              <a:rPr lang="en-US" sz="2800" dirty="0">
                <a:latin typeface="Calibri" pitchFamily="34" charset="0"/>
                <a:cs typeface="Calibri" pitchFamily="34" charset="0"/>
              </a:rPr>
              <a:t>c</a:t>
            </a:r>
            <a:r>
              <a:rPr lang="en-US" sz="2800" dirty="0" smtClean="0">
                <a:latin typeface="Calibri" pitchFamily="34" charset="0"/>
                <a:cs typeface="Calibri" pitchFamily="34" charset="0"/>
              </a:rPr>
              <a:t>omputer-controlled hardware</a:t>
            </a:r>
            <a:endParaRPr lang="en-US" sz="2800" dirty="0">
              <a:latin typeface="Calibri" pitchFamily="34" charset="0"/>
              <a:cs typeface="Calibri" pitchFamily="34" charset="0"/>
            </a:endParaRPr>
          </a:p>
        </p:txBody>
      </p:sp>
      <p:sp>
        <p:nvSpPr>
          <p:cNvPr id="5" name="Rounded Rectangular Callout 4"/>
          <p:cNvSpPr/>
          <p:nvPr/>
        </p:nvSpPr>
        <p:spPr>
          <a:xfrm>
            <a:off x="5334000" y="533400"/>
            <a:ext cx="3657600" cy="2009061"/>
          </a:xfrm>
          <a:prstGeom prst="wedgeRoundRectCallout">
            <a:avLst>
              <a:gd name="adj1" fmla="val -49583"/>
              <a:gd name="adj2" fmla="val 86016"/>
              <a:gd name="adj3" fmla="val 16667"/>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dirty="0">
                <a:latin typeface="Calibri" pitchFamily="34" charset="0"/>
                <a:cs typeface="Calibri" pitchFamily="34" charset="0"/>
              </a:rPr>
              <a:t>Trains Braille </a:t>
            </a:r>
            <a:r>
              <a:rPr lang="en-US" sz="2800" dirty="0" smtClean="0">
                <a:latin typeface="Calibri" pitchFamily="34" charset="0"/>
                <a:cs typeface="Calibri" pitchFamily="34" charset="0"/>
              </a:rPr>
              <a:t>in </a:t>
            </a:r>
            <a:r>
              <a:rPr lang="en-US" sz="2800" i="1" dirty="0">
                <a:latin typeface="Calibri" pitchFamily="34" charset="0"/>
                <a:cs typeface="Calibri" pitchFamily="34" charset="0"/>
              </a:rPr>
              <a:t>Nepali </a:t>
            </a:r>
            <a:r>
              <a:rPr lang="en-US" sz="2800" i="1" dirty="0" smtClean="0">
                <a:latin typeface="Calibri" pitchFamily="34" charset="0"/>
                <a:cs typeface="Calibri" pitchFamily="34" charset="0"/>
              </a:rPr>
              <a:t> </a:t>
            </a:r>
            <a:r>
              <a:rPr lang="en-US" sz="2800" dirty="0" smtClean="0">
                <a:latin typeface="Calibri" pitchFamily="34" charset="0"/>
                <a:cs typeface="Calibri" pitchFamily="34" charset="0"/>
              </a:rPr>
              <a:t>that can be customized for any local language</a:t>
            </a:r>
            <a:endParaRPr lang="en-US" sz="2800" dirty="0">
              <a:latin typeface="Calibri" pitchFamily="34" charset="0"/>
              <a:cs typeface="Calibri" pitchFamily="34" charset="0"/>
            </a:endParaRPr>
          </a:p>
        </p:txBody>
      </p:sp>
      <p:sp>
        <p:nvSpPr>
          <p:cNvPr id="6" name="Cloud Callout 5"/>
          <p:cNvSpPr/>
          <p:nvPr/>
        </p:nvSpPr>
        <p:spPr>
          <a:xfrm>
            <a:off x="533400" y="4032075"/>
            <a:ext cx="7162800" cy="1911525"/>
          </a:xfrm>
          <a:prstGeom prst="cloudCallout">
            <a:avLst>
              <a:gd name="adj1" fmla="val -15346"/>
              <a:gd name="adj2" fmla="val -72121"/>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lnSpc>
                <a:spcPct val="90000"/>
              </a:lnSpc>
              <a:spcAft>
                <a:spcPts val="0"/>
              </a:spcAft>
              <a:defRPr/>
            </a:pPr>
            <a:r>
              <a:rPr lang="en-US" sz="2800" dirty="0">
                <a:latin typeface="Calibri" pitchFamily="34" charset="0"/>
                <a:cs typeface="Calibri" pitchFamily="34" charset="0"/>
              </a:rPr>
              <a:t>Network of a number of Braille devices </a:t>
            </a:r>
            <a:r>
              <a:rPr lang="en-US" sz="2800" dirty="0" smtClean="0">
                <a:latin typeface="Calibri" pitchFamily="34" charset="0"/>
                <a:cs typeface="Calibri" pitchFamily="34" charset="0"/>
              </a:rPr>
              <a:t>for 1 to many teaching in </a:t>
            </a:r>
            <a:r>
              <a:rPr lang="en-US" sz="2800" dirty="0">
                <a:latin typeface="Calibri" pitchFamily="34" charset="0"/>
                <a:cs typeface="Calibri" pitchFamily="34" charset="0"/>
              </a:rPr>
              <a:t>a classroom </a:t>
            </a:r>
            <a:r>
              <a:rPr lang="en-US" sz="2800" dirty="0" smtClean="0">
                <a:latin typeface="Calibri" pitchFamily="34" charset="0"/>
                <a:cs typeface="Calibri" pitchFamily="34" charset="0"/>
              </a:rPr>
              <a:t>environment</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1750387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z="3600" smtClean="0">
                <a:solidFill>
                  <a:schemeClr val="accent1"/>
                </a:solidFill>
              </a:rPr>
              <a:t>EXPECTED OUTCOMES</a:t>
            </a:r>
          </a:p>
        </p:txBody>
      </p:sp>
      <p:sp>
        <p:nvSpPr>
          <p:cNvPr id="3" name="Content Placeholder 2"/>
          <p:cNvSpPr>
            <a:spLocks noGrp="1"/>
          </p:cNvSpPr>
          <p:nvPr>
            <p:ph sz="quarter" idx="1"/>
          </p:nvPr>
        </p:nvSpPr>
        <p:spPr>
          <a:xfrm>
            <a:off x="612775" y="1600200"/>
            <a:ext cx="8153400" cy="4495800"/>
          </a:xfrm>
        </p:spPr>
        <p:txBody>
          <a:bodyPr>
            <a:normAutofit fontScale="92500"/>
          </a:bodyPr>
          <a:lstStyle/>
          <a:p>
            <a:pPr marL="320040" indent="-320040" algn="just" fontAlgn="auto">
              <a:spcAft>
                <a:spcPts val="0"/>
              </a:spcAft>
              <a:buFont typeface="Wingdings"/>
              <a:buChar char=""/>
              <a:defRPr/>
            </a:pPr>
            <a:r>
              <a:rPr lang="en-US" sz="2800" dirty="0" smtClean="0"/>
              <a:t>Development of a system which can be used as learning aid in classrooms for teaching Braille alphabets to a number of visually challenged people simultaneously</a:t>
            </a:r>
          </a:p>
          <a:p>
            <a:pPr marL="320040" indent="-320040" algn="just" fontAlgn="auto">
              <a:spcAft>
                <a:spcPts val="0"/>
              </a:spcAft>
              <a:buFont typeface="Wingdings"/>
              <a:buChar char=""/>
              <a:defRPr/>
            </a:pPr>
            <a:r>
              <a:rPr lang="en-US" sz="2800" dirty="0" smtClean="0"/>
              <a:t>Develop a sense of independence among the visually challenged people with the use of a device rather than involvement of a human tutor</a:t>
            </a:r>
          </a:p>
          <a:p>
            <a:pPr marL="320040" indent="-320040" algn="just" fontAlgn="auto">
              <a:spcAft>
                <a:spcPts val="0"/>
              </a:spcAft>
              <a:buFont typeface="Wingdings"/>
              <a:buChar char=""/>
              <a:defRPr/>
            </a:pPr>
            <a:r>
              <a:rPr lang="en-US" sz="2800" dirty="0" smtClean="0"/>
              <a:t>Interactive learning environment, Accuracy and efficiency in learning process of Braille</a:t>
            </a:r>
          </a:p>
          <a:p>
            <a:pPr marL="320040" indent="-320040" algn="just" fontAlgn="auto">
              <a:spcAft>
                <a:spcPts val="0"/>
              </a:spcAft>
              <a:buFont typeface="Wingdings"/>
              <a:buChar char=""/>
              <a:defRPr/>
            </a:pPr>
            <a:r>
              <a:rPr lang="en-US" sz="2800" dirty="0" smtClean="0"/>
              <a:t>Distribution of the system to different schools of Nepal</a:t>
            </a:r>
          </a:p>
          <a:p>
            <a:pPr marL="320040" indent="-320040" algn="just" fontAlgn="auto">
              <a:spcAft>
                <a:spcPts val="0"/>
              </a:spcAft>
              <a:buFont typeface="Wingdings"/>
              <a:buChar char=""/>
              <a:defRPr/>
            </a:pPr>
            <a:endParaRPr lang="en-US" sz="2800" dirty="0" smtClean="0"/>
          </a:p>
          <a:p>
            <a:pPr marL="320040" indent="-320040" algn="just" fontAlgn="auto">
              <a:spcAft>
                <a:spcPts val="0"/>
              </a:spcAft>
              <a:buFont typeface="Wingdings"/>
              <a:buChar char=""/>
              <a:defRPr/>
            </a:pPr>
            <a:endParaRPr lang="en-US" sz="2800" dirty="0" smtClean="0"/>
          </a:p>
        </p:txBody>
      </p:sp>
    </p:spTree>
    <p:extLst>
      <p:ext uri="{BB962C8B-B14F-4D97-AF65-F5344CB8AC3E}">
        <p14:creationId xmlns:p14="http://schemas.microsoft.com/office/powerpoint/2010/main" val="13668049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dirty="0" smtClean="0">
                <a:solidFill>
                  <a:schemeClr val="accent1"/>
                </a:solidFill>
              </a:rPr>
              <a:t>EXPECTED OUTCOMES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sz="3200" dirty="0" smtClean="0"/>
              <a:t>Efficient one to many teaching of braille in technology assisted classroom environment</a:t>
            </a:r>
          </a:p>
          <a:p>
            <a:pPr marL="320040" indent="-320040" fontAlgn="auto">
              <a:spcAft>
                <a:spcPts val="0"/>
              </a:spcAft>
              <a:buFont typeface="Wingdings"/>
              <a:buChar char=""/>
              <a:defRPr/>
            </a:pPr>
            <a:r>
              <a:rPr lang="en-US" sz="3200" dirty="0" smtClean="0"/>
              <a:t>Possibility of independent self-learning for visually challenged people through </a:t>
            </a:r>
            <a:r>
              <a:rPr lang="en-US" sz="3200" dirty="0"/>
              <a:t>a</a:t>
            </a:r>
            <a:r>
              <a:rPr lang="en-US" sz="3200" dirty="0" smtClean="0"/>
              <a:t>n interactive system</a:t>
            </a:r>
          </a:p>
          <a:p>
            <a:pPr marL="320040" indent="-320040" fontAlgn="auto">
              <a:spcAft>
                <a:spcPts val="0"/>
              </a:spcAft>
              <a:buFont typeface="Wingdings"/>
              <a:buChar char=""/>
              <a:defRPr/>
            </a:pPr>
            <a:r>
              <a:rPr lang="en-US" sz="3200" dirty="0" smtClean="0"/>
              <a:t>Distribution of the system to different schools of Nepal through various organizations working for the blind</a:t>
            </a:r>
          </a:p>
          <a:p>
            <a:pPr marL="320040" indent="-320040" fontAlgn="auto">
              <a:spcAft>
                <a:spcPts val="0"/>
              </a:spcAft>
              <a:buFont typeface="Wingdings"/>
              <a:buChar char=""/>
              <a:defRPr/>
            </a:pPr>
            <a:endParaRPr lang="en-US" sz="3200" dirty="0" smtClean="0"/>
          </a:p>
          <a:p>
            <a:pPr marL="320040" indent="-320040" fontAlgn="auto">
              <a:spcAft>
                <a:spcPts val="0"/>
              </a:spcAft>
              <a:buFont typeface="Wingdings"/>
              <a:buChar char=""/>
              <a:defRPr/>
            </a:pPr>
            <a:endParaRPr lang="en-US" sz="3200" dirty="0" smtClean="0"/>
          </a:p>
        </p:txBody>
      </p:sp>
    </p:spTree>
    <p:extLst>
      <p:ext uri="{BB962C8B-B14F-4D97-AF65-F5344CB8AC3E}">
        <p14:creationId xmlns:p14="http://schemas.microsoft.com/office/powerpoint/2010/main" val="5378387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63079" y="219046"/>
            <a:ext cx="2661521" cy="2381309"/>
            <a:chOff x="2291479" y="152401"/>
            <a:chExt cx="2661521" cy="2381309"/>
          </a:xfrm>
        </p:grpSpPr>
        <p:pic>
          <p:nvPicPr>
            <p:cNvPr id="2052" name="Picture 4" descr="http://www.hooleon.com/img_ov-support/lg-print-braille-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1"/>
              <a:ext cx="25908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1479" y="2133600"/>
              <a:ext cx="2204321" cy="400110"/>
            </a:xfrm>
            <a:prstGeom prst="rect">
              <a:avLst/>
            </a:prstGeom>
            <a:noFill/>
          </p:spPr>
          <p:txBody>
            <a:bodyPr wrap="none" rtlCol="0">
              <a:spAutoFit/>
            </a:bodyPr>
            <a:lstStyle/>
            <a:p>
              <a:r>
                <a:rPr lang="en-US" sz="2000" dirty="0" smtClean="0">
                  <a:latin typeface="Calibri" pitchFamily="34" charset="0"/>
                  <a:cs typeface="Calibri" pitchFamily="34" charset="0"/>
                </a:rPr>
                <a:t>Keyboard with dots</a:t>
              </a:r>
              <a:endParaRPr lang="en-US" sz="2000" dirty="0">
                <a:latin typeface="Calibri" pitchFamily="34" charset="0"/>
                <a:cs typeface="Calibri" pitchFamily="34" charset="0"/>
              </a:endParaRPr>
            </a:p>
          </p:txBody>
        </p:sp>
      </p:grpSp>
      <p:grpSp>
        <p:nvGrpSpPr>
          <p:cNvPr id="4" name="Group 3"/>
          <p:cNvGrpSpPr/>
          <p:nvPr/>
        </p:nvGrpSpPr>
        <p:grpSpPr>
          <a:xfrm>
            <a:off x="76200" y="5685"/>
            <a:ext cx="3505200" cy="3962400"/>
            <a:chOff x="0" y="2667000"/>
            <a:chExt cx="3505200" cy="3962400"/>
          </a:xfrm>
        </p:grpSpPr>
        <p:pic>
          <p:nvPicPr>
            <p:cNvPr id="2050" name="Picture 2" descr="braille_book"/>
            <p:cNvPicPr>
              <a:picLocks noChangeAspect="1" noChangeArrowheads="1"/>
            </p:cNvPicPr>
            <p:nvPr/>
          </p:nvPicPr>
          <p:blipFill rotWithShape="1">
            <a:blip r:embed="rId3">
              <a:extLst>
                <a:ext uri="{28A0092B-C50C-407E-A947-70E740481C1C}">
                  <a14:useLocalDpi xmlns:a14="http://schemas.microsoft.com/office/drawing/2010/main" val="0"/>
                </a:ext>
              </a:extLst>
            </a:blip>
            <a:srcRect l="6857" t="7217" r="5524" b="10557"/>
            <a:stretch/>
          </p:blipFill>
          <p:spPr bwMode="auto">
            <a:xfrm>
              <a:off x="0" y="2667000"/>
              <a:ext cx="3505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229290"/>
              <a:ext cx="1842043" cy="400110"/>
            </a:xfrm>
            <a:prstGeom prst="rect">
              <a:avLst/>
            </a:prstGeom>
            <a:noFill/>
          </p:spPr>
          <p:txBody>
            <a:bodyPr wrap="none" rtlCol="0">
              <a:spAutoFit/>
            </a:bodyPr>
            <a:lstStyle/>
            <a:p>
              <a:r>
                <a:rPr lang="en-US" sz="2000" dirty="0" smtClean="0">
                  <a:latin typeface="Calibri" pitchFamily="34" charset="0"/>
                  <a:cs typeface="Calibri" pitchFamily="34" charset="0"/>
                </a:rPr>
                <a:t>Braille e-Reader</a:t>
              </a:r>
              <a:endParaRPr lang="en-US" sz="2000" dirty="0">
                <a:latin typeface="Calibri" pitchFamily="34" charset="0"/>
                <a:cs typeface="Calibri" pitchFamily="34" charset="0"/>
              </a:endParaRPr>
            </a:p>
          </p:txBody>
        </p:sp>
      </p:grpSp>
      <p:grpSp>
        <p:nvGrpSpPr>
          <p:cNvPr id="8" name="Group 7"/>
          <p:cNvGrpSpPr/>
          <p:nvPr/>
        </p:nvGrpSpPr>
        <p:grpSpPr>
          <a:xfrm>
            <a:off x="5810250" y="2800290"/>
            <a:ext cx="3333750" cy="3981510"/>
            <a:chOff x="5810250" y="2743200"/>
            <a:chExt cx="3333750" cy="3981510"/>
          </a:xfrm>
        </p:grpSpPr>
        <p:pic>
          <p:nvPicPr>
            <p:cNvPr id="2054" name="Picture 6" descr="http://evilsigntist.com/uploaded_images/samsung_braille_mobilephone-7491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2743200"/>
              <a:ext cx="3333750" cy="3667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6324600"/>
              <a:ext cx="2112566" cy="400110"/>
            </a:xfrm>
            <a:prstGeom prst="rect">
              <a:avLst/>
            </a:prstGeom>
            <a:noFill/>
          </p:spPr>
          <p:txBody>
            <a:bodyPr wrap="none" rtlCol="0">
              <a:spAutoFit/>
            </a:bodyPr>
            <a:lstStyle/>
            <a:p>
              <a:r>
                <a:rPr lang="en-US" sz="2000" dirty="0" smtClean="0">
                  <a:latin typeface="Calibri" pitchFamily="34" charset="0"/>
                  <a:cs typeface="Calibri" pitchFamily="34" charset="0"/>
                </a:rPr>
                <a:t>Mobile messenger</a:t>
              </a:r>
              <a:endParaRPr lang="en-US" sz="2000" dirty="0">
                <a:latin typeface="Calibri" pitchFamily="34" charset="0"/>
                <a:cs typeface="Calibri" pitchFamily="34" charset="0"/>
              </a:endParaRPr>
            </a:p>
          </p:txBody>
        </p:sp>
      </p:grpSp>
      <p:grpSp>
        <p:nvGrpSpPr>
          <p:cNvPr id="5" name="Group 4"/>
          <p:cNvGrpSpPr/>
          <p:nvPr/>
        </p:nvGrpSpPr>
        <p:grpSpPr>
          <a:xfrm>
            <a:off x="6667500" y="-76200"/>
            <a:ext cx="2476500" cy="2876610"/>
            <a:chOff x="5810250" y="-114300"/>
            <a:chExt cx="2476500" cy="2876610"/>
          </a:xfrm>
        </p:grpSpPr>
        <p:pic>
          <p:nvPicPr>
            <p:cNvPr id="2056" name="Picture 8" descr="http://theletter.co.uk/images/lc/braille_wat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114300"/>
              <a:ext cx="2476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12234" y="2362200"/>
              <a:ext cx="1523943" cy="400110"/>
            </a:xfrm>
            <a:prstGeom prst="rect">
              <a:avLst/>
            </a:prstGeom>
            <a:noFill/>
          </p:spPr>
          <p:txBody>
            <a:bodyPr wrap="none" rtlCol="0">
              <a:spAutoFit/>
            </a:bodyPr>
            <a:lstStyle/>
            <a:p>
              <a:r>
                <a:rPr lang="en-US" sz="2000" dirty="0" smtClean="0">
                  <a:latin typeface="Calibri" pitchFamily="34" charset="0"/>
                  <a:cs typeface="Calibri" pitchFamily="34" charset="0"/>
                </a:rPr>
                <a:t>Braille watch</a:t>
              </a:r>
              <a:endParaRPr lang="en-US" sz="2000" dirty="0">
                <a:latin typeface="Calibri" pitchFamily="34" charset="0"/>
                <a:cs typeface="Calibri" pitchFamily="34" charset="0"/>
              </a:endParaRPr>
            </a:p>
          </p:txBody>
        </p:sp>
      </p:grpSp>
      <p:sp>
        <p:nvSpPr>
          <p:cNvPr id="14" name="TextBox 13"/>
          <p:cNvSpPr txBox="1"/>
          <p:nvPr/>
        </p:nvSpPr>
        <p:spPr>
          <a:xfrm>
            <a:off x="228600" y="5083314"/>
            <a:ext cx="5513882" cy="707886"/>
          </a:xfrm>
          <a:prstGeom prst="rect">
            <a:avLst/>
          </a:prstGeom>
          <a:noFill/>
          <a:ln>
            <a:solidFill>
              <a:schemeClr val="accent1">
                <a:lumMod val="60000"/>
                <a:lumOff val="40000"/>
              </a:schemeClr>
            </a:solidFill>
            <a:prstDash val="dash"/>
          </a:ln>
        </p:spPr>
        <p:txBody>
          <a:bodyPr wrap="none" rtlCol="0">
            <a:spAutoFit/>
          </a:bodyPr>
          <a:lstStyle/>
          <a:p>
            <a:r>
              <a:rPr lang="en-US" sz="4000" dirty="0" smtClean="0">
                <a:latin typeface="Calibri" pitchFamily="34" charset="0"/>
                <a:cs typeface="Calibri" pitchFamily="34" charset="0"/>
              </a:rPr>
              <a:t>Technological Possibilities</a:t>
            </a:r>
            <a:endParaRPr lang="en-US" sz="4000" dirty="0">
              <a:latin typeface="Calibri" pitchFamily="34" charset="0"/>
              <a:cs typeface="Calibri" pitchFamily="34" charset="0"/>
            </a:endParaRPr>
          </a:p>
        </p:txBody>
      </p:sp>
    </p:spTree>
    <p:extLst>
      <p:ext uri="{BB962C8B-B14F-4D97-AF65-F5344CB8AC3E}">
        <p14:creationId xmlns:p14="http://schemas.microsoft.com/office/powerpoint/2010/main" val="350895794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457200"/>
            <a:ext cx="8534400" cy="1143000"/>
          </a:xfrm>
        </p:spPr>
        <p:txBody>
          <a:bodyPr>
            <a:normAutofit fontScale="55000" lnSpcReduction="20000"/>
          </a:bodyPr>
          <a:lstStyle/>
          <a:p>
            <a:pPr marL="320040" indent="-320040" fontAlgn="auto">
              <a:spcAft>
                <a:spcPts val="0"/>
              </a:spcAft>
              <a:buFont typeface="Wingdings"/>
              <a:buNone/>
              <a:defRPr/>
            </a:pPr>
            <a:endParaRPr lang="en-US" sz="6000" dirty="0" smtClean="0">
              <a:solidFill>
                <a:srgbClr val="0070C0"/>
              </a:solidFill>
              <a:latin typeface="Algerian" pitchFamily="82" charset="0"/>
            </a:endParaRPr>
          </a:p>
          <a:p>
            <a:pPr marL="320040" indent="-320040" algn="ctr" fontAlgn="auto">
              <a:spcAft>
                <a:spcPts val="0"/>
              </a:spcAft>
              <a:buFont typeface="Wingdings"/>
              <a:buNone/>
              <a:defRPr/>
            </a:pPr>
            <a:r>
              <a:rPr lang="en-US" sz="6000" dirty="0" smtClean="0">
                <a:solidFill>
                  <a:srgbClr val="0070C0"/>
                </a:solidFill>
                <a:latin typeface="Algerian" pitchFamily="82" charset="0"/>
              </a:rPr>
              <a:t> </a:t>
            </a:r>
            <a:r>
              <a:rPr lang="en-US" sz="7000" dirty="0" smtClean="0">
                <a:solidFill>
                  <a:srgbClr val="0070C0"/>
                </a:solidFill>
                <a:latin typeface="Algerian" pitchFamily="82" charset="0"/>
              </a:rPr>
              <a:t>WHY BRAILLE TUTOR?</a:t>
            </a:r>
            <a:endParaRPr lang="en-US" sz="7000" dirty="0">
              <a:solidFill>
                <a:srgbClr val="0070C0"/>
              </a:solidFill>
              <a:latin typeface="Algerian" pitchFamily="82" charset="0"/>
            </a:endParaRPr>
          </a:p>
        </p:txBody>
      </p:sp>
      <p:sp>
        <p:nvSpPr>
          <p:cNvPr id="6" name="TextBox 5"/>
          <p:cNvSpPr txBox="1"/>
          <p:nvPr/>
        </p:nvSpPr>
        <p:spPr>
          <a:xfrm>
            <a:off x="685800" y="1905000"/>
            <a:ext cx="7848600" cy="4154488"/>
          </a:xfrm>
          <a:prstGeom prst="rect">
            <a:avLst/>
          </a:prstGeom>
          <a:noFill/>
        </p:spPr>
        <p:txBody>
          <a:bodyPr>
            <a:spAutoFit/>
          </a:bodyPr>
          <a:lstStyle/>
          <a:p>
            <a:pPr eaLnBrk="0" hangingPunct="0">
              <a:buFont typeface="Wingdings" pitchFamily="2" charset="2"/>
              <a:buChar char="q"/>
              <a:defRPr/>
            </a:pPr>
            <a:r>
              <a:rPr lang="en-US" sz="2400" dirty="0">
                <a:latin typeface="+mn-lt"/>
              </a:rPr>
              <a:t>Requirement of a dedicated human tutor with each student throughout the learning process</a:t>
            </a:r>
          </a:p>
          <a:p>
            <a:pPr eaLnBrk="0" hangingPunct="0">
              <a:buFont typeface="Wingdings" pitchFamily="2" charset="2"/>
              <a:buChar char="q"/>
              <a:defRPr/>
            </a:pPr>
            <a:endParaRPr lang="en-US" sz="2400" dirty="0">
              <a:latin typeface="+mn-lt"/>
            </a:endParaRPr>
          </a:p>
          <a:p>
            <a:pPr eaLnBrk="0" hangingPunct="0">
              <a:buFont typeface="Wingdings" pitchFamily="2" charset="2"/>
              <a:buChar char="q"/>
              <a:defRPr/>
            </a:pPr>
            <a:r>
              <a:rPr lang="en-US" sz="2400" dirty="0">
                <a:latin typeface="+mn-lt"/>
              </a:rPr>
              <a:t>Difficulty in teaching with the traditional method </a:t>
            </a:r>
          </a:p>
          <a:p>
            <a:pPr eaLnBrk="0" hangingPunct="0">
              <a:buFont typeface="Wingdings" pitchFamily="2" charset="2"/>
              <a:buChar char="q"/>
              <a:defRPr/>
            </a:pPr>
            <a:endParaRPr lang="en-US" sz="2400" dirty="0">
              <a:latin typeface="+mn-lt"/>
            </a:endParaRPr>
          </a:p>
          <a:p>
            <a:pPr eaLnBrk="0" hangingPunct="0">
              <a:buFont typeface="Wingdings" pitchFamily="2" charset="2"/>
              <a:buChar char="q"/>
              <a:defRPr/>
            </a:pPr>
            <a:r>
              <a:rPr lang="en-US" sz="2400" dirty="0">
                <a:latin typeface="+mn-lt"/>
              </a:rPr>
              <a:t>Development of a dedicated device as aid in learning provides the visually challenged people a sense of independence</a:t>
            </a:r>
          </a:p>
          <a:p>
            <a:pPr eaLnBrk="0" hangingPunct="0">
              <a:buFont typeface="Wingdings" pitchFamily="2" charset="2"/>
              <a:buChar char="q"/>
              <a:defRPr/>
            </a:pPr>
            <a:endParaRPr lang="en-US" sz="2400" dirty="0">
              <a:latin typeface="+mn-lt"/>
            </a:endParaRPr>
          </a:p>
          <a:p>
            <a:pPr eaLnBrk="0" hangingPunct="0">
              <a:buFont typeface="Wingdings" pitchFamily="2" charset="2"/>
              <a:buChar char="q"/>
              <a:defRPr/>
            </a:pPr>
            <a:r>
              <a:rPr lang="en-US" sz="2400" dirty="0">
                <a:latin typeface="+mn-lt"/>
              </a:rPr>
              <a:t>Accuracy and efficiency in learning with the dedicated device called Braille Tutor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52400"/>
            <a:ext cx="6870700" cy="1066800"/>
          </a:xfrm>
        </p:spPr>
        <p:txBody>
          <a:bodyPr/>
          <a:lstStyle/>
          <a:p>
            <a:r>
              <a:rPr lang="en-US" smtClean="0">
                <a:solidFill>
                  <a:schemeClr val="accent1"/>
                </a:solidFill>
              </a:rPr>
              <a:t>BRAILLE TUTOR</a:t>
            </a:r>
          </a:p>
        </p:txBody>
      </p:sp>
      <p:sp>
        <p:nvSpPr>
          <p:cNvPr id="10243" name="Rectangle 3"/>
          <p:cNvSpPr>
            <a:spLocks noGrp="1" noChangeArrowheads="1"/>
          </p:cNvSpPr>
          <p:nvPr>
            <p:ph sz="quarter" idx="1"/>
          </p:nvPr>
        </p:nvSpPr>
        <p:spPr>
          <a:xfrm>
            <a:off x="533400" y="1600200"/>
            <a:ext cx="8382000" cy="4800600"/>
          </a:xfrm>
        </p:spPr>
        <p:txBody>
          <a:bodyPr>
            <a:normAutofit fontScale="55000" lnSpcReduction="20000"/>
          </a:bodyPr>
          <a:lstStyle/>
          <a:p>
            <a:pPr marL="320040" indent="-320040" fontAlgn="auto">
              <a:lnSpc>
                <a:spcPct val="90000"/>
              </a:lnSpc>
              <a:spcAft>
                <a:spcPts val="0"/>
              </a:spcAft>
              <a:buFont typeface="Wingdings"/>
              <a:buNone/>
              <a:defRPr/>
            </a:pPr>
            <a:endParaRPr lang="en-US" b="1" i="1" dirty="0" smtClean="0"/>
          </a:p>
          <a:p>
            <a:pPr marL="320040" indent="-320040" fontAlgn="auto">
              <a:lnSpc>
                <a:spcPct val="90000"/>
              </a:lnSpc>
              <a:spcAft>
                <a:spcPts val="0"/>
              </a:spcAft>
              <a:buFont typeface="Wingdings"/>
              <a:buChar char=""/>
              <a:defRPr/>
            </a:pPr>
            <a:r>
              <a:rPr lang="en-US" sz="4600" b="1" i="1" dirty="0" smtClean="0"/>
              <a:t>Braille Tutor</a:t>
            </a:r>
            <a:r>
              <a:rPr lang="en-US" sz="4600" dirty="0" smtClean="0"/>
              <a:t>-an extension of the Computer-aided Learning, especially targeted for the visually challenged</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Trains Braille script in </a:t>
            </a:r>
            <a:r>
              <a:rPr lang="en-US" sz="4600" i="1" dirty="0" smtClean="0"/>
              <a:t>Nepali </a:t>
            </a:r>
            <a:r>
              <a:rPr lang="en-US" sz="4600" i="1" dirty="0" err="1" smtClean="0"/>
              <a:t>barnamala</a:t>
            </a:r>
            <a:r>
              <a:rPr lang="en-US" sz="4600" i="1" dirty="0" smtClean="0"/>
              <a:t> </a:t>
            </a:r>
            <a:r>
              <a:rPr lang="en-US" sz="4600" dirty="0" smtClean="0"/>
              <a:t>(</a:t>
            </a:r>
            <a:r>
              <a:rPr lang="en-US" sz="4600" dirty="0" err="1" smtClean="0"/>
              <a:t>devanagari</a:t>
            </a:r>
            <a:r>
              <a:rPr lang="en-US" sz="4600" dirty="0" smtClean="0"/>
              <a:t> script) </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Braille Device developed to generate Braille pattern on a 3x2 matrix of six pins</a:t>
            </a:r>
          </a:p>
          <a:p>
            <a:pPr marL="320040" indent="-320040" fontAlgn="auto">
              <a:lnSpc>
                <a:spcPct val="90000"/>
              </a:lnSpc>
              <a:spcAft>
                <a:spcPts val="0"/>
              </a:spcAft>
              <a:buFont typeface="Wingdings"/>
              <a:buChar char=""/>
              <a:defRPr/>
            </a:pPr>
            <a:endParaRPr lang="en-US" sz="4600" dirty="0" smtClean="0"/>
          </a:p>
          <a:p>
            <a:pPr marL="320040" indent="-320040" fontAlgn="auto">
              <a:lnSpc>
                <a:spcPct val="90000"/>
              </a:lnSpc>
              <a:spcAft>
                <a:spcPts val="0"/>
              </a:spcAft>
              <a:buFont typeface="Wingdings"/>
              <a:buChar char=""/>
              <a:defRPr/>
            </a:pPr>
            <a:r>
              <a:rPr lang="en-US" sz="4600" dirty="0" smtClean="0"/>
              <a:t>Network of a number of Braille devices to be used in a classroom for teaching a corresponding number of visually challenged students</a:t>
            </a:r>
          </a:p>
          <a:p>
            <a:pPr marL="320040" indent="-320040" fontAlgn="auto">
              <a:lnSpc>
                <a:spcPct val="90000"/>
              </a:lnSpc>
              <a:spcAft>
                <a:spcPts val="0"/>
              </a:spcAft>
              <a:buFontTx/>
              <a:buNone/>
              <a:defRPr/>
            </a:pPr>
            <a:r>
              <a:rPr lang="en-US" dirty="0" smtClean="0"/>
              <a:t>		</a:t>
            </a:r>
          </a:p>
          <a:p>
            <a:pPr marL="320040" indent="-320040" fontAlgn="auto">
              <a:lnSpc>
                <a:spcPct val="90000"/>
              </a:lnSpc>
              <a:spcAft>
                <a:spcPts val="0"/>
              </a:spcAft>
              <a:buFont typeface="Wingdings"/>
              <a:buNone/>
              <a:defRPr/>
            </a:pPr>
            <a:r>
              <a:rPr lang="en-US" dirty="0" smtClean="0"/>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mtClean="0">
                <a:solidFill>
                  <a:schemeClr val="accent1"/>
                </a:solidFill>
              </a:rPr>
              <a:t>EXISTING METHOD</a:t>
            </a:r>
          </a:p>
        </p:txBody>
      </p:sp>
      <p:sp>
        <p:nvSpPr>
          <p:cNvPr id="3" name="Content Placeholder 2"/>
          <p:cNvSpPr>
            <a:spLocks noGrp="1"/>
          </p:cNvSpPr>
          <p:nvPr>
            <p:ph sz="quarter" idx="1"/>
          </p:nvPr>
        </p:nvSpPr>
        <p:spPr>
          <a:xfrm>
            <a:off x="152400" y="1600200"/>
            <a:ext cx="8458200" cy="1295400"/>
          </a:xfrm>
        </p:spPr>
        <p:txBody>
          <a:bodyPr>
            <a:normAutofit fontScale="32500" lnSpcReduction="20000"/>
          </a:bodyPr>
          <a:lstStyle/>
          <a:p>
            <a:pPr marL="320040" indent="-320040" fontAlgn="auto">
              <a:spcAft>
                <a:spcPts val="0"/>
              </a:spcAft>
              <a:buFont typeface="Wingdings"/>
              <a:buChar char=""/>
              <a:defRPr/>
            </a:pPr>
            <a:r>
              <a:rPr lang="en-US" sz="8600" dirty="0" smtClean="0"/>
              <a:t>Human tutor</a:t>
            </a:r>
          </a:p>
          <a:p>
            <a:pPr marL="320040" indent="-320040" fontAlgn="auto">
              <a:spcAft>
                <a:spcPts val="0"/>
              </a:spcAft>
              <a:buFont typeface="Wingdings"/>
              <a:buChar char=""/>
              <a:defRPr/>
            </a:pPr>
            <a:r>
              <a:rPr lang="en-US" sz="8600" dirty="0" smtClean="0"/>
              <a:t>Slate and nails</a:t>
            </a:r>
          </a:p>
          <a:p>
            <a:pPr marL="320040" indent="-320040" fontAlgn="auto">
              <a:spcAft>
                <a:spcPts val="0"/>
              </a:spcAft>
              <a:buFont typeface="Wingdings"/>
              <a:buNone/>
              <a:defRPr/>
            </a:pPr>
            <a:r>
              <a:rPr lang="en-US" sz="8600" dirty="0" smtClean="0"/>
              <a:t> </a:t>
            </a:r>
          </a:p>
          <a:p>
            <a:pPr marL="320040" indent="-320040" fontAlgn="auto">
              <a:spcAft>
                <a:spcPts val="0"/>
              </a:spcAft>
              <a:buFont typeface="Wingdings"/>
              <a:buChar char=""/>
              <a:defRPr/>
            </a:pPr>
            <a:endParaRPr lang="en-US" dirty="0"/>
          </a:p>
        </p:txBody>
      </p:sp>
      <p:pic>
        <p:nvPicPr>
          <p:cNvPr id="14340" name="Picture 2" descr="C:\Users\user\Desktop\bra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71800"/>
            <a:ext cx="434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2514600"/>
            <a:ext cx="3733800" cy="2432050"/>
          </a:xfrm>
          <a:prstGeom prst="rect">
            <a:avLst/>
          </a:prstGeom>
          <a:noFill/>
        </p:spPr>
        <p:txBody>
          <a:bodyPr>
            <a:spAutoFit/>
          </a:bodyPr>
          <a:lstStyle/>
          <a:p>
            <a:pPr eaLnBrk="0" hangingPunct="0">
              <a:defRPr/>
            </a:pPr>
            <a:r>
              <a:rPr lang="en-US" sz="2800" dirty="0">
                <a:latin typeface="+mn-lt"/>
              </a:rPr>
              <a:t>Difficulties:</a:t>
            </a:r>
          </a:p>
          <a:p>
            <a:pPr lvl="1" eaLnBrk="0" hangingPunct="0">
              <a:buFont typeface="Arial" pitchFamily="34" charset="0"/>
              <a:buChar char="•"/>
              <a:defRPr/>
            </a:pPr>
            <a:r>
              <a:rPr lang="en-US" sz="2800" dirty="0">
                <a:latin typeface="+mn-lt"/>
              </a:rPr>
              <a:t> </a:t>
            </a:r>
            <a:r>
              <a:rPr lang="en-US" sz="2400" dirty="0">
                <a:latin typeface="+mn-lt"/>
              </a:rPr>
              <a:t>Low efficiency in    learning process</a:t>
            </a:r>
          </a:p>
          <a:p>
            <a:pPr lvl="1" eaLnBrk="0" hangingPunct="0">
              <a:buFont typeface="Arial" pitchFamily="34" charset="0"/>
              <a:buChar char="•"/>
              <a:defRPr/>
            </a:pPr>
            <a:r>
              <a:rPr lang="en-US" sz="2400" dirty="0">
                <a:latin typeface="+mn-lt"/>
              </a:rPr>
              <a:t>Safety concern due to use of nails</a:t>
            </a:r>
          </a:p>
          <a:p>
            <a:pPr algn="just" eaLnBrk="0" hangingPunct="0">
              <a:defRPr/>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solidFill>
                  <a:schemeClr val="accent1"/>
                </a:solidFill>
              </a:rPr>
              <a:t>WORKS DONE SO FAR….</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Two field visits and case studies:</a:t>
            </a:r>
          </a:p>
          <a:p>
            <a:pPr marL="1565910" lvl="3" indent="-514350" fontAlgn="auto">
              <a:spcAft>
                <a:spcPts val="0"/>
              </a:spcAft>
              <a:buClr>
                <a:schemeClr val="accent3"/>
              </a:buClr>
              <a:buFont typeface="+mj-lt"/>
              <a:buAutoNum type="arabicPeriod"/>
              <a:defRPr/>
            </a:pPr>
            <a:r>
              <a:rPr lang="en-US" dirty="0" smtClean="0"/>
              <a:t>Section of  Visually Impaired, Laboratory School, Kirtipur</a:t>
            </a:r>
          </a:p>
          <a:p>
            <a:pPr marL="1565910" lvl="3" indent="-514350" fontAlgn="auto">
              <a:spcAft>
                <a:spcPts val="0"/>
              </a:spcAft>
              <a:buClr>
                <a:schemeClr val="accent3"/>
              </a:buClr>
              <a:buFont typeface="+mj-lt"/>
              <a:buAutoNum type="arabicPeriod"/>
              <a:defRPr/>
            </a:pPr>
            <a:r>
              <a:rPr lang="en-US" dirty="0" smtClean="0"/>
              <a:t>Early Rehabilitation Centre, Lagankhel</a:t>
            </a:r>
          </a:p>
          <a:p>
            <a:pPr marL="514350" indent="-514350" algn="just" fontAlgn="auto">
              <a:spcAft>
                <a:spcPts val="0"/>
              </a:spcAft>
              <a:buFont typeface="Wingdings"/>
              <a:buChar char=""/>
              <a:defRPr/>
            </a:pPr>
            <a:r>
              <a:rPr lang="en-US" sz="2800" dirty="0" smtClean="0"/>
              <a:t>Design and development of a Braille device capable of generating braille patterns for the alphabets given as speech input through the microphone or as mouse input in the GUI interface developed for the system</a:t>
            </a:r>
          </a:p>
          <a:p>
            <a:pPr marL="514350" indent="-514350" algn="just" fontAlgn="auto">
              <a:spcAft>
                <a:spcPts val="0"/>
              </a:spcAft>
              <a:buFont typeface="Wingdings"/>
              <a:buChar char=""/>
              <a:defRPr/>
            </a:pPr>
            <a:r>
              <a:rPr lang="en-US" sz="2800" dirty="0" smtClean="0"/>
              <a:t>Developed system in first phase- in process of donation to a School for blinds in Nepal</a:t>
            </a:r>
          </a:p>
          <a:p>
            <a:pPr marL="514350" indent="-514350" algn="just" fontAlgn="auto">
              <a:spcAft>
                <a:spcPts val="0"/>
              </a:spcAft>
              <a:buFont typeface="Wingdings"/>
              <a:buChar char=""/>
              <a:defRPr/>
            </a:pPr>
            <a:endParaRPr lang="en-US" sz="2800" dirty="0" smtClean="0"/>
          </a:p>
          <a:p>
            <a:pPr marL="514350" indent="-514350" fontAlgn="auto">
              <a:spcAft>
                <a:spcPts val="0"/>
              </a:spcAft>
              <a:buFont typeface="Wingdings"/>
              <a:buChar char=""/>
              <a:defRPr/>
            </a:pPr>
            <a:endParaRPr lang="en-US" dirty="0" smtClean="0"/>
          </a:p>
          <a:p>
            <a:pPr marL="514350" indent="-514350" fontAlgn="auto">
              <a:spcAft>
                <a:spcPts val="0"/>
              </a:spcAft>
              <a:buFont typeface="Wingdings"/>
              <a:buNone/>
              <a:defRPr/>
            </a:pPr>
            <a:endParaRPr lang="en-US" dirty="0" smtClean="0"/>
          </a:p>
          <a:p>
            <a:pPr marL="1565910" lvl="3" indent="-514350" fontAlgn="auto">
              <a:spcAft>
                <a:spcPts val="0"/>
              </a:spcAft>
              <a:buClr>
                <a:schemeClr val="accent3"/>
              </a:buClr>
              <a:buFont typeface="+mj-lt"/>
              <a:buAutoNum type="arabicPeriod"/>
              <a:defRPr/>
            </a:pPr>
            <a:endParaRPr lang="en-US" dirty="0" smtClean="0"/>
          </a:p>
          <a:p>
            <a:pPr marL="1565910" lvl="3" indent="-514350" fontAlgn="auto">
              <a:spcAft>
                <a:spcPts val="0"/>
              </a:spcAft>
              <a:buClr>
                <a:schemeClr val="accent3"/>
              </a:buClr>
              <a:buFont typeface="+mj-lt"/>
              <a:buAutoNum type="arabicPeriod"/>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fontAlgn="auto">
              <a:spcAft>
                <a:spcPts val="0"/>
              </a:spcAft>
              <a:defRPr/>
            </a:pPr>
            <a:r>
              <a:rPr lang="en-US" dirty="0" smtClean="0">
                <a:solidFill>
                  <a:schemeClr val="accent1"/>
                </a:solidFill>
              </a:rPr>
              <a:t>DESIGN OF THE BRAILLE DEVICE</a:t>
            </a:r>
            <a:endParaRPr lang="en-US" dirty="0">
              <a:solidFill>
                <a:schemeClr val="accent1"/>
              </a:solidFill>
            </a:endParaRPr>
          </a:p>
        </p:txBody>
      </p:sp>
      <p:pic>
        <p:nvPicPr>
          <p:cNvPr id="16387" name="Picture 4" descr="C:\Users\user\Pictures\Picasa Exports\CADdesig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solidFill>
                  <a:schemeClr val="accent1"/>
                </a:solidFill>
              </a:rPr>
              <a:t>BRAILLE DEVICE (CNTD…)</a:t>
            </a:r>
          </a:p>
        </p:txBody>
      </p:sp>
      <p:sp>
        <p:nvSpPr>
          <p:cNvPr id="17411" name="Content Placeholder 2"/>
          <p:cNvSpPr>
            <a:spLocks noGrp="1"/>
          </p:cNvSpPr>
          <p:nvPr>
            <p:ph sz="quarter" idx="1"/>
          </p:nvPr>
        </p:nvSpPr>
        <p:spPr>
          <a:xfrm>
            <a:off x="612775" y="1600200"/>
            <a:ext cx="8150225" cy="4495800"/>
          </a:xfrm>
        </p:spPr>
        <p:txBody>
          <a:bodyPr/>
          <a:lstStyle/>
          <a:p>
            <a:endParaRPr lang="en-US" smtClean="0"/>
          </a:p>
        </p:txBody>
      </p:sp>
      <p:pic>
        <p:nvPicPr>
          <p:cNvPr id="17412" name="Picture 3" descr="C:\Documents and Settings\World\Desktop\3D image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Solstice</Template>
  <TotalTime>1353</TotalTime>
  <Words>1174</Words>
  <Application>Microsoft Office PowerPoint</Application>
  <PresentationFormat>On-screen Show (4:3)</PresentationFormat>
  <Paragraphs>215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PowerPoint Presentation</vt:lpstr>
      <vt:lpstr>WHAT IS BRAILLE?</vt:lpstr>
      <vt:lpstr>NEPALI BARNAMALA IN BRAILLE</vt:lpstr>
      <vt:lpstr>PowerPoint Presentation</vt:lpstr>
      <vt:lpstr>BRAILLE TUTOR</vt:lpstr>
      <vt:lpstr>EXISTING METHOD</vt:lpstr>
      <vt:lpstr>WORKS DONE SO FAR….</vt:lpstr>
      <vt:lpstr>DESIGN OF THE BRAILLE DEVICE</vt:lpstr>
      <vt:lpstr>BRAILLE DEVICE (CNTD…)</vt:lpstr>
      <vt:lpstr>RESEARCH CONCEPTS</vt:lpstr>
      <vt:lpstr>EXPECTED OUTCOMES</vt:lpstr>
      <vt:lpstr>PowerPoint Presentation</vt:lpstr>
      <vt:lpstr>QUESTIONS…..</vt:lpstr>
      <vt:lpstr>PowerPoint Presentation</vt:lpstr>
      <vt:lpstr>PowerPoint Presentation</vt:lpstr>
      <vt:lpstr>BRAILLE</vt:lpstr>
      <vt:lpstr>PowerPoint Presentation</vt:lpstr>
      <vt:lpstr>PowerPoint Presentation</vt:lpstr>
      <vt:lpstr>NEPALI BRAILLE has got no  technology enhancements yet</vt:lpstr>
      <vt:lpstr>Training = 1 to 1 Tutor based method</vt:lpstr>
      <vt:lpstr>PowerPoint Presentation</vt:lpstr>
      <vt:lpstr>PowerPoint Presentation</vt:lpstr>
      <vt:lpstr>Accomplishments</vt:lpstr>
      <vt:lpstr>RESEARCH CONCEPTS</vt:lpstr>
      <vt:lpstr>PowerPoint Presentation</vt:lpstr>
      <vt:lpstr>EXPECTED OUTCOMES</vt:lpstr>
      <vt:lpstr>QUESTIONS…..</vt:lpstr>
      <vt:lpstr>PowerPoint Presentation</vt:lpstr>
      <vt:lpstr>WHAT IS BRAILLE?</vt:lpstr>
      <vt:lpstr>BRAILLE</vt:lpstr>
      <vt:lpstr>EXISTING METHOD</vt:lpstr>
      <vt:lpstr>Training = 1 to 1 Tutor based method</vt:lpstr>
      <vt:lpstr>BRAILLE TUTOR</vt:lpstr>
      <vt:lpstr>PowerPoint Presentation</vt:lpstr>
      <vt:lpstr>EXPECTED OUTCOMES</vt:lpstr>
      <vt:lpstr>EXPECTED OUTCOMES</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TERM PRESENTATION ON  BRAILLE TUTOR</dc:title>
  <dc:creator>Kausuk</dc:creator>
  <cp:lastModifiedBy>JT</cp:lastModifiedBy>
  <cp:revision>234</cp:revision>
  <dcterms:created xsi:type="dcterms:W3CDTF">2010-01-11T20:27:10Z</dcterms:created>
  <dcterms:modified xsi:type="dcterms:W3CDTF">2010-06-05T15:37:34Z</dcterms:modified>
</cp:coreProperties>
</file>